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18"/>
  </p:notesMasterIdLst>
  <p:handoutMasterIdLst>
    <p:handoutMasterId r:id="rId19"/>
  </p:handoutMasterIdLst>
  <p:sldIdLst>
    <p:sldId id="292" r:id="rId5"/>
    <p:sldId id="336" r:id="rId6"/>
    <p:sldId id="319" r:id="rId7"/>
    <p:sldId id="316" r:id="rId8"/>
    <p:sldId id="338" r:id="rId9"/>
    <p:sldId id="339" r:id="rId10"/>
    <p:sldId id="331" r:id="rId11"/>
    <p:sldId id="265" r:id="rId12"/>
    <p:sldId id="334" r:id="rId13"/>
    <p:sldId id="335" r:id="rId14"/>
    <p:sldId id="333" r:id="rId15"/>
    <p:sldId id="262" r:id="rId16"/>
    <p:sldId id="293" r:id="rId17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3D92"/>
    <a:srgbClr val="FBFCFC"/>
    <a:srgbClr val="FFFFFF"/>
    <a:srgbClr val="F5F5F5"/>
    <a:srgbClr val="FBFBFB"/>
    <a:srgbClr val="E79130"/>
    <a:srgbClr val="BE551A"/>
    <a:srgbClr val="F3703A"/>
    <a:srgbClr val="BEE2EE"/>
    <a:srgbClr val="59B3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89886" autoAdjust="0"/>
  </p:normalViewPr>
  <p:slideViewPr>
    <p:cSldViewPr snapToGrid="0">
      <p:cViewPr varScale="1">
        <p:scale>
          <a:sx n="76" d="100"/>
          <a:sy n="76" d="100"/>
        </p:scale>
        <p:origin x="93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E62706-1A75-4681-99A1-3A2E4E8E43A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F6C0354-4F41-49D8-A05E-8196E8109865}">
      <dgm:prSet phldrT="[Testo]"/>
      <dgm:spPr>
        <a:solidFill>
          <a:schemeClr val="accent2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it-IT" dirty="0">
              <a:solidFill>
                <a:schemeClr val="tx1">
                  <a:lumMod val="95000"/>
                  <a:lumOff val="5000"/>
                </a:schemeClr>
              </a:solidFill>
            </a:rPr>
            <a:t>ruolo clinico</a:t>
          </a:r>
        </a:p>
      </dgm:t>
    </dgm:pt>
    <dgm:pt modelId="{E1B02EB1-5460-417C-9B51-BAA54242D540}" type="parTrans" cxnId="{6FF327F9-7AEC-40D8-80D6-7C39BC9EEE54}">
      <dgm:prSet/>
      <dgm:spPr/>
      <dgm:t>
        <a:bodyPr/>
        <a:lstStyle/>
        <a:p>
          <a:endParaRPr lang="it-IT"/>
        </a:p>
      </dgm:t>
    </dgm:pt>
    <dgm:pt modelId="{D8D1FB69-C6CD-4333-AD53-FA4FC281AD49}" type="sibTrans" cxnId="{6FF327F9-7AEC-40D8-80D6-7C39BC9EEE54}">
      <dgm:prSet/>
      <dgm:spPr/>
      <dgm:t>
        <a:bodyPr/>
        <a:lstStyle/>
        <a:p>
          <a:endParaRPr lang="it-IT"/>
        </a:p>
      </dgm:t>
    </dgm:pt>
    <dgm:pt modelId="{C4B8FBBE-6751-492A-8D94-9A46EC9ABC8F}">
      <dgm:prSet phldrT="[Testo]"/>
      <dgm:spPr/>
      <dgm:t>
        <a:bodyPr/>
        <a:lstStyle/>
        <a:p>
          <a:r>
            <a:rPr lang="it-IT" b="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Identificazione e valutazione dei problemi e sviluppo del piano di cura in collaborazione con gli altri professionisti </a:t>
          </a:r>
          <a:endParaRPr lang="it-IT" b="0" dirty="0">
            <a:latin typeface="+mn-lt"/>
          </a:endParaRPr>
        </a:p>
      </dgm:t>
    </dgm:pt>
    <dgm:pt modelId="{6D917DE2-300A-43B9-9451-58165A5DEBCF}" type="parTrans" cxnId="{A12135EB-7D09-4B6F-87EE-CF733B6E64A1}">
      <dgm:prSet/>
      <dgm:spPr/>
      <dgm:t>
        <a:bodyPr/>
        <a:lstStyle/>
        <a:p>
          <a:endParaRPr lang="it-IT"/>
        </a:p>
      </dgm:t>
    </dgm:pt>
    <dgm:pt modelId="{A18C6C9F-1A6A-4CF9-B0BD-401AC4F3E023}" type="sibTrans" cxnId="{A12135EB-7D09-4B6F-87EE-CF733B6E64A1}">
      <dgm:prSet/>
      <dgm:spPr/>
      <dgm:t>
        <a:bodyPr/>
        <a:lstStyle/>
        <a:p>
          <a:endParaRPr lang="it-IT"/>
        </a:p>
      </dgm:t>
    </dgm:pt>
    <dgm:pt modelId="{06B2F5C4-14A8-4DDC-A916-049E691EA54C}">
      <dgm:prSet phldrT="[Testo]"/>
      <dgm:spPr>
        <a:solidFill>
          <a:schemeClr val="accent2">
            <a:lumMod val="20000"/>
            <a:lumOff val="80000"/>
          </a:schemeClr>
        </a:solidFill>
        <a:ln>
          <a:solidFill>
            <a:srgbClr val="2E3D92"/>
          </a:solidFill>
        </a:ln>
      </dgm:spPr>
      <dgm:t>
        <a:bodyPr/>
        <a:lstStyle/>
        <a:p>
          <a:r>
            <a:rPr lang="it-IT" dirty="0">
              <a:solidFill>
                <a:schemeClr val="tx1">
                  <a:lumMod val="95000"/>
                  <a:lumOff val="5000"/>
                </a:schemeClr>
              </a:solidFill>
            </a:rPr>
            <a:t>ruolo manageriale</a:t>
          </a:r>
        </a:p>
      </dgm:t>
    </dgm:pt>
    <dgm:pt modelId="{7513C20D-5AB5-44C4-ADE1-AFB8789C2F5A}" type="parTrans" cxnId="{E9571D0A-5C9D-4327-8539-F9BAA729E4D3}">
      <dgm:prSet/>
      <dgm:spPr/>
      <dgm:t>
        <a:bodyPr/>
        <a:lstStyle/>
        <a:p>
          <a:endParaRPr lang="it-IT"/>
        </a:p>
      </dgm:t>
    </dgm:pt>
    <dgm:pt modelId="{B0917A52-10CB-43F0-B9B4-252A0A426254}" type="sibTrans" cxnId="{E9571D0A-5C9D-4327-8539-F9BAA729E4D3}">
      <dgm:prSet/>
      <dgm:spPr/>
      <dgm:t>
        <a:bodyPr/>
        <a:lstStyle/>
        <a:p>
          <a:endParaRPr lang="it-IT"/>
        </a:p>
      </dgm:t>
    </dgm:pt>
    <dgm:pt modelId="{CA2B1C45-BFA9-40D2-8377-A8CDCE416433}">
      <dgm:prSet phldrT="[Testo]"/>
      <dgm:spPr/>
      <dgm:t>
        <a:bodyPr/>
        <a:lstStyle/>
        <a:p>
          <a:r>
            <a:rPr lang="it-IT" b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Coordinamento della presa in carico del paziente</a:t>
          </a:r>
          <a:endParaRPr lang="it-IT" b="0" dirty="0"/>
        </a:p>
      </dgm:t>
    </dgm:pt>
    <dgm:pt modelId="{C6112BD5-2B81-41A7-AB82-204ECED4FA09}" type="parTrans" cxnId="{E50CB28F-B548-4E83-9EFC-0CF8A1B00921}">
      <dgm:prSet/>
      <dgm:spPr/>
      <dgm:t>
        <a:bodyPr/>
        <a:lstStyle/>
        <a:p>
          <a:endParaRPr lang="it-IT"/>
        </a:p>
      </dgm:t>
    </dgm:pt>
    <dgm:pt modelId="{37E6DF06-F4F2-4874-A7E2-70EDF4E36FDD}" type="sibTrans" cxnId="{E50CB28F-B548-4E83-9EFC-0CF8A1B00921}">
      <dgm:prSet/>
      <dgm:spPr/>
      <dgm:t>
        <a:bodyPr/>
        <a:lstStyle/>
        <a:p>
          <a:endParaRPr lang="it-IT"/>
        </a:p>
      </dgm:t>
    </dgm:pt>
    <dgm:pt modelId="{131448B0-C537-4550-A440-F7BBF4E608FB}">
      <dgm:prSet phldrT="[Testo]"/>
      <dgm:spPr/>
      <dgm:t>
        <a:bodyPr/>
        <a:lstStyle/>
        <a:p>
          <a:r>
            <a:rPr lang="it-IT" b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del team multidisciplinare</a:t>
          </a:r>
          <a:endParaRPr lang="it-IT" b="0" dirty="0"/>
        </a:p>
      </dgm:t>
    </dgm:pt>
    <dgm:pt modelId="{85EEEF32-EF6D-42CE-A235-82A146789309}" type="parTrans" cxnId="{A6A561B9-C4E3-42EF-97F7-79D804CDDA0F}">
      <dgm:prSet/>
      <dgm:spPr/>
      <dgm:t>
        <a:bodyPr/>
        <a:lstStyle/>
        <a:p>
          <a:endParaRPr lang="it-IT"/>
        </a:p>
      </dgm:t>
    </dgm:pt>
    <dgm:pt modelId="{9C126BD9-0F0C-4EEB-82A9-AF0318E98A45}" type="sibTrans" cxnId="{A6A561B9-C4E3-42EF-97F7-79D804CDDA0F}">
      <dgm:prSet/>
      <dgm:spPr/>
      <dgm:t>
        <a:bodyPr/>
        <a:lstStyle/>
        <a:p>
          <a:endParaRPr lang="it-IT"/>
        </a:p>
      </dgm:t>
    </dgm:pt>
    <dgm:pt modelId="{0A62B911-2D3B-4BC8-BFE5-3C23179DBE55}">
      <dgm:prSet phldrT="[Testo]"/>
      <dgm:spPr/>
      <dgm:t>
        <a:bodyPr/>
        <a:lstStyle/>
        <a:p>
          <a:r>
            <a:rPr lang="it-IT" b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della comunicazione  tra i membri dell’equipe</a:t>
          </a:r>
          <a:endParaRPr lang="it-IT" b="0" dirty="0"/>
        </a:p>
      </dgm:t>
    </dgm:pt>
    <dgm:pt modelId="{B836E5BE-3371-4224-A947-7515C29F994F}" type="parTrans" cxnId="{09BAC88B-B9CC-41B2-AA2C-58BE402D6037}">
      <dgm:prSet/>
      <dgm:spPr/>
      <dgm:t>
        <a:bodyPr/>
        <a:lstStyle/>
        <a:p>
          <a:endParaRPr lang="it-IT"/>
        </a:p>
      </dgm:t>
    </dgm:pt>
    <dgm:pt modelId="{312CA643-FC8F-4ECC-8715-B16C9FB0ECA9}" type="sibTrans" cxnId="{09BAC88B-B9CC-41B2-AA2C-58BE402D6037}">
      <dgm:prSet/>
      <dgm:spPr/>
      <dgm:t>
        <a:bodyPr/>
        <a:lstStyle/>
        <a:p>
          <a:endParaRPr lang="it-IT"/>
        </a:p>
      </dgm:t>
    </dgm:pt>
    <dgm:pt modelId="{F430E354-3992-4F04-A364-94501C55B78F}" type="pres">
      <dgm:prSet presAssocID="{CCE62706-1A75-4681-99A1-3A2E4E8E43A3}" presName="linear" presStyleCnt="0">
        <dgm:presLayoutVars>
          <dgm:animLvl val="lvl"/>
          <dgm:resizeHandles val="exact"/>
        </dgm:presLayoutVars>
      </dgm:prSet>
      <dgm:spPr/>
    </dgm:pt>
    <dgm:pt modelId="{796EDFD3-794D-4DAB-BA42-FF5FD779EA8B}" type="pres">
      <dgm:prSet presAssocID="{AF6C0354-4F41-49D8-A05E-8196E810986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DB09665-F9A4-4067-880C-A0928068D2B8}" type="pres">
      <dgm:prSet presAssocID="{AF6C0354-4F41-49D8-A05E-8196E8109865}" presName="childText" presStyleLbl="revTx" presStyleIdx="0" presStyleCnt="2">
        <dgm:presLayoutVars>
          <dgm:bulletEnabled val="1"/>
        </dgm:presLayoutVars>
      </dgm:prSet>
      <dgm:spPr/>
    </dgm:pt>
    <dgm:pt modelId="{A107FE2D-8B3D-4C1C-AFAF-F9DE137DD798}" type="pres">
      <dgm:prSet presAssocID="{06B2F5C4-14A8-4DDC-A916-049E691EA54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4BAB6AE-B408-4454-ADFB-4842409736F1}" type="pres">
      <dgm:prSet presAssocID="{06B2F5C4-14A8-4DDC-A916-049E691EA54C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E9571D0A-5C9D-4327-8539-F9BAA729E4D3}" srcId="{CCE62706-1A75-4681-99A1-3A2E4E8E43A3}" destId="{06B2F5C4-14A8-4DDC-A916-049E691EA54C}" srcOrd="1" destOrd="0" parTransId="{7513C20D-5AB5-44C4-ADE1-AFB8789C2F5A}" sibTransId="{B0917A52-10CB-43F0-B9B4-252A0A426254}"/>
    <dgm:cxn modelId="{7A30282C-51CD-4794-93FE-D79627B78730}" type="presOf" srcId="{CA2B1C45-BFA9-40D2-8377-A8CDCE416433}" destId="{C4BAB6AE-B408-4454-ADFB-4842409736F1}" srcOrd="0" destOrd="0" presId="urn:microsoft.com/office/officeart/2005/8/layout/vList2"/>
    <dgm:cxn modelId="{B4D91C5E-0C53-4763-881E-486EAC207F33}" type="presOf" srcId="{06B2F5C4-14A8-4DDC-A916-049E691EA54C}" destId="{A107FE2D-8B3D-4C1C-AFAF-F9DE137DD798}" srcOrd="0" destOrd="0" presId="urn:microsoft.com/office/officeart/2005/8/layout/vList2"/>
    <dgm:cxn modelId="{7FCDAC4E-0156-4E4A-9F97-BD0AB70CB09E}" type="presOf" srcId="{131448B0-C537-4550-A440-F7BBF4E608FB}" destId="{C4BAB6AE-B408-4454-ADFB-4842409736F1}" srcOrd="0" destOrd="1" presId="urn:microsoft.com/office/officeart/2005/8/layout/vList2"/>
    <dgm:cxn modelId="{37D3A277-5237-4739-B0C9-EA7D59589C07}" type="presOf" srcId="{0A62B911-2D3B-4BC8-BFE5-3C23179DBE55}" destId="{C4BAB6AE-B408-4454-ADFB-4842409736F1}" srcOrd="0" destOrd="2" presId="urn:microsoft.com/office/officeart/2005/8/layout/vList2"/>
    <dgm:cxn modelId="{5A183C7A-72F8-4C89-8FCB-C227D01E71DC}" type="presOf" srcId="{C4B8FBBE-6751-492A-8D94-9A46EC9ABC8F}" destId="{4DB09665-F9A4-4067-880C-A0928068D2B8}" srcOrd="0" destOrd="0" presId="urn:microsoft.com/office/officeart/2005/8/layout/vList2"/>
    <dgm:cxn modelId="{09BAC88B-B9CC-41B2-AA2C-58BE402D6037}" srcId="{06B2F5C4-14A8-4DDC-A916-049E691EA54C}" destId="{0A62B911-2D3B-4BC8-BFE5-3C23179DBE55}" srcOrd="2" destOrd="0" parTransId="{B836E5BE-3371-4224-A947-7515C29F994F}" sibTransId="{312CA643-FC8F-4ECC-8715-B16C9FB0ECA9}"/>
    <dgm:cxn modelId="{E50CB28F-B548-4E83-9EFC-0CF8A1B00921}" srcId="{06B2F5C4-14A8-4DDC-A916-049E691EA54C}" destId="{CA2B1C45-BFA9-40D2-8377-A8CDCE416433}" srcOrd="0" destOrd="0" parTransId="{C6112BD5-2B81-41A7-AB82-204ECED4FA09}" sibTransId="{37E6DF06-F4F2-4874-A7E2-70EDF4E36FDD}"/>
    <dgm:cxn modelId="{BB7355A7-736F-45A7-9261-35D3C3274054}" type="presOf" srcId="{CCE62706-1A75-4681-99A1-3A2E4E8E43A3}" destId="{F430E354-3992-4F04-A364-94501C55B78F}" srcOrd="0" destOrd="0" presId="urn:microsoft.com/office/officeart/2005/8/layout/vList2"/>
    <dgm:cxn modelId="{5EED6CAD-4FC3-469A-9467-28BC26A77F44}" type="presOf" srcId="{AF6C0354-4F41-49D8-A05E-8196E8109865}" destId="{796EDFD3-794D-4DAB-BA42-FF5FD779EA8B}" srcOrd="0" destOrd="0" presId="urn:microsoft.com/office/officeart/2005/8/layout/vList2"/>
    <dgm:cxn modelId="{A6A561B9-C4E3-42EF-97F7-79D804CDDA0F}" srcId="{06B2F5C4-14A8-4DDC-A916-049E691EA54C}" destId="{131448B0-C537-4550-A440-F7BBF4E608FB}" srcOrd="1" destOrd="0" parTransId="{85EEEF32-EF6D-42CE-A235-82A146789309}" sibTransId="{9C126BD9-0F0C-4EEB-82A9-AF0318E98A45}"/>
    <dgm:cxn modelId="{A12135EB-7D09-4B6F-87EE-CF733B6E64A1}" srcId="{AF6C0354-4F41-49D8-A05E-8196E8109865}" destId="{C4B8FBBE-6751-492A-8D94-9A46EC9ABC8F}" srcOrd="0" destOrd="0" parTransId="{6D917DE2-300A-43B9-9451-58165A5DEBCF}" sibTransId="{A18C6C9F-1A6A-4CF9-B0BD-401AC4F3E023}"/>
    <dgm:cxn modelId="{6FF327F9-7AEC-40D8-80D6-7C39BC9EEE54}" srcId="{CCE62706-1A75-4681-99A1-3A2E4E8E43A3}" destId="{AF6C0354-4F41-49D8-A05E-8196E8109865}" srcOrd="0" destOrd="0" parTransId="{E1B02EB1-5460-417C-9B51-BAA54242D540}" sibTransId="{D8D1FB69-C6CD-4333-AD53-FA4FC281AD49}"/>
    <dgm:cxn modelId="{009EAE3D-B7E0-4D51-805D-7E377A105EFA}" type="presParOf" srcId="{F430E354-3992-4F04-A364-94501C55B78F}" destId="{796EDFD3-794D-4DAB-BA42-FF5FD779EA8B}" srcOrd="0" destOrd="0" presId="urn:microsoft.com/office/officeart/2005/8/layout/vList2"/>
    <dgm:cxn modelId="{736378DE-74F2-4290-BF05-A2EAD2968DE4}" type="presParOf" srcId="{F430E354-3992-4F04-A364-94501C55B78F}" destId="{4DB09665-F9A4-4067-880C-A0928068D2B8}" srcOrd="1" destOrd="0" presId="urn:microsoft.com/office/officeart/2005/8/layout/vList2"/>
    <dgm:cxn modelId="{7B384B0F-22F6-4C83-A14B-78858C843CED}" type="presParOf" srcId="{F430E354-3992-4F04-A364-94501C55B78F}" destId="{A107FE2D-8B3D-4C1C-AFAF-F9DE137DD798}" srcOrd="2" destOrd="0" presId="urn:microsoft.com/office/officeart/2005/8/layout/vList2"/>
    <dgm:cxn modelId="{40D6B5B0-80F3-4C44-88EA-015D7F5F1256}" type="presParOf" srcId="{F430E354-3992-4F04-A364-94501C55B78F}" destId="{C4BAB6AE-B408-4454-ADFB-4842409736F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6EDFD3-794D-4DAB-BA42-FF5FD779EA8B}">
      <dsp:nvSpPr>
        <dsp:cNvPr id="0" name=""/>
        <dsp:cNvSpPr/>
      </dsp:nvSpPr>
      <dsp:spPr>
        <a:xfrm>
          <a:off x="0" y="114212"/>
          <a:ext cx="4699000" cy="62361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58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>
              <a:solidFill>
                <a:schemeClr val="tx1">
                  <a:lumMod val="95000"/>
                  <a:lumOff val="5000"/>
                </a:schemeClr>
              </a:solidFill>
            </a:rPr>
            <a:t>ruolo clinico</a:t>
          </a:r>
        </a:p>
      </dsp:txBody>
      <dsp:txXfrm>
        <a:off x="30442" y="144654"/>
        <a:ext cx="4638116" cy="562726"/>
      </dsp:txXfrm>
    </dsp:sp>
    <dsp:sp modelId="{4DB09665-F9A4-4067-880C-A0928068D2B8}">
      <dsp:nvSpPr>
        <dsp:cNvPr id="0" name=""/>
        <dsp:cNvSpPr/>
      </dsp:nvSpPr>
      <dsp:spPr>
        <a:xfrm>
          <a:off x="0" y="737822"/>
          <a:ext cx="4699000" cy="914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193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000" b="0" kern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Identificazione e valutazione dei problemi e sviluppo del piano di cura in collaborazione con gli altri professionisti </a:t>
          </a:r>
          <a:endParaRPr lang="it-IT" sz="2000" b="0" kern="1200" dirty="0">
            <a:latin typeface="+mn-lt"/>
          </a:endParaRPr>
        </a:p>
      </dsp:txBody>
      <dsp:txXfrm>
        <a:off x="0" y="737822"/>
        <a:ext cx="4699000" cy="914940"/>
      </dsp:txXfrm>
    </dsp:sp>
    <dsp:sp modelId="{A107FE2D-8B3D-4C1C-AFAF-F9DE137DD798}">
      <dsp:nvSpPr>
        <dsp:cNvPr id="0" name=""/>
        <dsp:cNvSpPr/>
      </dsp:nvSpPr>
      <dsp:spPr>
        <a:xfrm>
          <a:off x="0" y="1652762"/>
          <a:ext cx="4699000" cy="62361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5875" cap="flat" cmpd="sng" algn="ctr">
          <a:solidFill>
            <a:srgbClr val="2E3D9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>
              <a:solidFill>
                <a:schemeClr val="tx1">
                  <a:lumMod val="95000"/>
                  <a:lumOff val="5000"/>
                </a:schemeClr>
              </a:solidFill>
            </a:rPr>
            <a:t>ruolo manageriale</a:t>
          </a:r>
        </a:p>
      </dsp:txBody>
      <dsp:txXfrm>
        <a:off x="30442" y="1683204"/>
        <a:ext cx="4638116" cy="562726"/>
      </dsp:txXfrm>
    </dsp:sp>
    <dsp:sp modelId="{C4BAB6AE-B408-4454-ADFB-4842409736F1}">
      <dsp:nvSpPr>
        <dsp:cNvPr id="0" name=""/>
        <dsp:cNvSpPr/>
      </dsp:nvSpPr>
      <dsp:spPr>
        <a:xfrm>
          <a:off x="0" y="2276372"/>
          <a:ext cx="4699000" cy="1587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193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000" b="0" kern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Coordinamento della presa in carico del paziente</a:t>
          </a:r>
          <a:endParaRPr lang="it-IT" sz="2000" b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000" b="0" kern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del team multidisciplinare</a:t>
          </a:r>
          <a:endParaRPr lang="it-IT" sz="2000" b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000" b="0" kern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della comunicazione  tra i membri dell’equipe</a:t>
          </a:r>
          <a:endParaRPr lang="it-IT" sz="2000" b="0" kern="1200" dirty="0"/>
        </a:p>
      </dsp:txBody>
      <dsp:txXfrm>
        <a:off x="0" y="2276372"/>
        <a:ext cx="4699000" cy="15876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15/10/2025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15/10/2025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2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655968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E6FDBF19-039B-46D5-8D81-ABD9FB902DAF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6278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5" name="Google Shape;145;p6:notes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6:notes"/>
          <p:cNvSpPr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8" name="Google Shape;1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7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51385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9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9DB7B-955A-4AE2-9A84-B0D67CAE862D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4239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9DB7B-955A-4AE2-9A84-B0D67CAE862D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7096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15/10/2025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2418423A-F070-9E46-5DF3-5FFC12C9860E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:a16="http://schemas.microsoft.com/office/drawing/2014/main" id="{2106DEA2-E3F0-AEEA-6323-A7D380213756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0E7E95A1-538C-37CE-0423-105154F9F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15/10/2025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15/10/2025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A909E4F4-6E58-4C99-8FCB-E2B2E6880C4E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AB5AAC35-FC9A-7D6C-E995-70B1B8321543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B8947C3A-81D2-A03E-7BF6-49FB46C37F0C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652D582F-91B7-6EB1-B40E-4A6EAD996F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5671555F-2DFC-47F0-DBB7-C9D4CFB987A9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:a16="http://schemas.microsoft.com/office/drawing/2014/main" id="{4AC9BAFC-B67E-FCCC-1BBB-B1DE5721C73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90FB7B71-E71A-A43D-D029-E705FD4958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15/10/2025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9BC07667-3D77-6EF7-246F-F0E7E9E76BF6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6" name="Parallelogramma 14">
              <a:extLst>
                <a:ext uri="{FF2B5EF4-FFF2-40B4-BE49-F238E27FC236}">
                  <a16:creationId xmlns:a16="http://schemas.microsoft.com/office/drawing/2014/main" id="{2B17930C-3847-9F26-27A2-EE4E4A96226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0C724DCC-6C89-226F-7AD0-1226D3E15E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15/10/2025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7EEC3F92-4A54-DA7A-6F17-53A8870AF276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4EF7AB09-11A1-55CE-B0F1-2BC1CD44CC8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77A4CEA7-018A-963E-FBCC-C6BED07C874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915ACA79-3695-D739-C1D9-69A5F22B6E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FF709F57-FEE0-F7FD-3E3C-251BED19B58E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:a16="http://schemas.microsoft.com/office/drawing/2014/main" id="{EBDD05CD-2E8E-1DD1-6F96-82E2EC0B2BCC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CD655102-F5D6-949F-E581-D3EC685F6E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15/10/2025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6936F244-16B1-DA2A-F8DF-60F1BC1D65D0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7A7A9724-8902-6773-83E8-B1DFC2E443E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82D584EA-4D4C-4BA5-C802-26C086B1459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496DF1F4-DD0D-99DD-56BB-201DCBBB59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2B019930-B47E-D329-19C9-7490B828CAD3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4" name="Parallelogramma 14">
              <a:extLst>
                <a:ext uri="{FF2B5EF4-FFF2-40B4-BE49-F238E27FC236}">
                  <a16:creationId xmlns:a16="http://schemas.microsoft.com/office/drawing/2014/main" id="{7ECB0B23-A808-1046-6965-3506D9AD56C2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A8D4ED4B-6849-A910-856D-3C32E1F58F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15/10/2025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15/10/2025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15/10/2025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15/10/2025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15/10/2025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61187" y="0"/>
            <a:ext cx="15392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15/10/2025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013D6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76840" y="0"/>
            <a:ext cx="153926" cy="6858000"/>
          </a:xfrm>
          <a:prstGeom prst="rect">
            <a:avLst/>
          </a:prstGeom>
          <a:solidFill>
            <a:srgbClr val="2E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B49A922-E9AC-864A-C0FD-86D75E2B13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7" y="3841"/>
            <a:ext cx="4881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15/10/2025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36C7-00B5-40E9-9BC9-75636AD77FD0}" type="datetimeFigureOut">
              <a:rPr lang="it-IT" smtClean="0"/>
              <a:t>15/10/2025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65BAB-CFF2-4DB7-8B39-F99912BDE1E1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58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15/10/2025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3192690B-F0F1-05EE-C428-3AAA2F362F65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683888F4-0FA7-5D55-0AE0-C664E73F9EA7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ED9A453-B0F3-88AD-3B39-D56D635EFD98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98033E15-A12A-6594-130E-80F0CD01F2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1CCF69A2-C197-BA82-4951-CA51653F0E51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:a16="http://schemas.microsoft.com/office/drawing/2014/main" id="{C7AFB1F7-9EFC-07A2-E97E-943708F49EC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7D327C5E-9E84-FB89-BB3C-07998D2797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15/10/2025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D9EA996D-4047-F110-2CA6-C8971FCA83F7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45484F79-E4D3-53F6-36D8-4C5C0DEE1B9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7AF5567F-566E-277B-3C1B-A7EC75968769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CEB6C800-DA9E-A4C9-4124-EA6328801F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15/10/2025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E34F9DA6-2E1F-35EE-F5BC-AE7D33A64354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09D3B8B2-D71C-EF3D-506A-2A57F7BD29A1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A5D1CF0-1D2B-A1C0-45F2-0A6FF78050E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9BE25E09-1F98-F881-F19B-829F52969B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15/10/2025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95A08AA0-3B13-6134-3D6B-3A364C13954C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6F77EB52-892A-0092-6498-F8B104F1C7A9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D2A55855-B5DC-CAD4-E6F6-BC1ABAE5E3A5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B521CE2C-F458-53E6-15A4-3DDF32EA67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15/10/2025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7C265325-6F9C-85D0-B0E3-B67B79A71EFB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0F8495D8-D76B-C6E5-2386-59639E58D39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EE2559C6-9DA2-3A38-C40B-D414A5CFA47E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4AD1E231-96D8-8062-91A5-4288B1B3A5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15/10/2025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C3BF1989-943E-5095-52C1-5D54A4F57E6A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3DB00B3A-C73C-FEF7-D0EA-50032E3A0EDB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1B142B75-6E1A-3326-7672-BF16E2BEC6CD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1CDA020C-77E6-4573-D69A-C399851DF6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o 19">
            <a:extLst>
              <a:ext uri="{FF2B5EF4-FFF2-40B4-BE49-F238E27FC236}">
                <a16:creationId xmlns:a16="http://schemas.microsoft.com/office/drawing/2014/main" id="{19B7BF6A-3EF9-279C-05CD-62BA2EE27242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DFAB8DF2-5E8E-AAC9-5CFB-04F9609C1AF6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D1867750-EA89-EFEA-40CB-4FA8E18FEF5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5C1440DD-F731-6E48-65CC-2D288A20D2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6C7DC939-7217-A60C-AAE6-CFC9326765EE}"/>
              </a:ext>
            </a:extLst>
          </p:cNvPr>
          <p:cNvGrpSpPr/>
          <p:nvPr userDrawn="1"/>
        </p:nvGrpSpPr>
        <p:grpSpPr>
          <a:xfrm>
            <a:off x="8166735" y="10623"/>
            <a:ext cx="2857500" cy="6119550"/>
            <a:chOff x="4425159" y="10623"/>
            <a:chExt cx="2857500" cy="6119550"/>
          </a:xfrm>
        </p:grpSpPr>
        <p:sp>
          <p:nvSpPr>
            <p:cNvPr id="6" name="Parallelogramma 14">
              <a:extLst>
                <a:ext uri="{FF2B5EF4-FFF2-40B4-BE49-F238E27FC236}">
                  <a16:creationId xmlns:a16="http://schemas.microsoft.com/office/drawing/2014/main" id="{AF082EE3-41AA-4817-A1CC-C33DDB8F675F}"/>
                </a:ext>
              </a:extLst>
            </p:cNvPr>
            <p:cNvSpPr/>
            <p:nvPr userDrawn="1"/>
          </p:nvSpPr>
          <p:spPr>
            <a:xfrm>
              <a:off x="4425159" y="10623"/>
              <a:ext cx="2857500" cy="611955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DCCC9D6E-2F2B-2AA8-15B1-DBEAB565E1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25164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15/10/2025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E5BF0961-A70C-D79A-DF8E-DE4FF7A0A45D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9" name="Parallelogramma 14">
              <a:extLst>
                <a:ext uri="{FF2B5EF4-FFF2-40B4-BE49-F238E27FC236}">
                  <a16:creationId xmlns:a16="http://schemas.microsoft.com/office/drawing/2014/main" id="{F0532277-D603-17CA-7706-8AFB3C60BD4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D65EBDA1-EBE9-0CCF-A58A-C842DB8BEE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  <p:sldLayoutId id="2147483741" r:id="rId2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>
          <p15:clr>
            <a:srgbClr val="F26B43"/>
          </p15:clr>
        </p15:guide>
        <p15:guide id="2" pos="688">
          <p15:clr>
            <a:srgbClr val="F26B43"/>
          </p15:clr>
        </p15:guide>
        <p15:guide id="3" pos="7038">
          <p15:clr>
            <a:srgbClr val="F26B43"/>
          </p15:clr>
        </p15:guide>
        <p15:guide id="4" orient="horz" pos="3702">
          <p15:clr>
            <a:srgbClr val="F26B43"/>
          </p15:clr>
        </p15:guide>
        <p15:guide id="5" orient="horz" pos="406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1553" y="741022"/>
            <a:ext cx="5916706" cy="2806369"/>
          </a:xfrm>
        </p:spPr>
        <p:txBody>
          <a:bodyPr>
            <a:normAutofit/>
          </a:bodyPr>
          <a:lstStyle/>
          <a:p>
            <a:pPr algn="ctr"/>
            <a:r>
              <a:rPr lang="it-IT" dirty="0">
                <a:solidFill>
                  <a:srgbClr val="304297"/>
                </a:solidFill>
              </a:rPr>
              <a:t>TEAM</a:t>
            </a:r>
            <a:br>
              <a:rPr lang="it-IT" dirty="0">
                <a:solidFill>
                  <a:srgbClr val="304297"/>
                </a:solidFill>
              </a:rPr>
            </a:br>
            <a:r>
              <a:rPr lang="it-IT" dirty="0">
                <a:solidFill>
                  <a:srgbClr val="304297"/>
                </a:solidFill>
              </a:rPr>
              <a:t>CHI, COSA, COME E PERCHE’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9400" y="4114217"/>
            <a:ext cx="4526280" cy="2326775"/>
          </a:xfrm>
        </p:spPr>
        <p:txBody>
          <a:bodyPr>
            <a:noAutofit/>
          </a:bodyPr>
          <a:lstStyle/>
          <a:p>
            <a:r>
              <a:rPr lang="it-IT" sz="1200" b="1" dirty="0">
                <a:solidFill>
                  <a:srgbClr val="E79130"/>
                </a:solidFill>
              </a:rPr>
              <a:t>                        Angela De BIASE</a:t>
            </a:r>
          </a:p>
          <a:p>
            <a:pPr algn="ctr"/>
            <a:r>
              <a:rPr lang="it-IT" sz="1200" b="1" dirty="0">
                <a:solidFill>
                  <a:srgbClr val="1E5082"/>
                </a:solidFill>
              </a:rPr>
              <a:t>Unità di Chirurgia Generale e Laparoscopica Avanzata</a:t>
            </a:r>
          </a:p>
          <a:p>
            <a:pPr algn="ctr"/>
            <a:endParaRPr lang="it-IT" sz="1200" b="1" dirty="0">
              <a:solidFill>
                <a:srgbClr val="1E5082"/>
              </a:solidFill>
            </a:endParaRPr>
          </a:p>
          <a:p>
            <a:pPr algn="ctr"/>
            <a:r>
              <a:rPr lang="it-IT" sz="1200" b="1" dirty="0">
                <a:solidFill>
                  <a:srgbClr val="1E5082"/>
                </a:solidFill>
              </a:rPr>
              <a:t>Centro di Eccellenza S.I.C.OB.</a:t>
            </a:r>
          </a:p>
          <a:p>
            <a:pPr algn="ctr"/>
            <a:r>
              <a:rPr lang="it-IT" sz="1200" b="1" i="1" dirty="0">
                <a:solidFill>
                  <a:srgbClr val="1E5082"/>
                </a:solidFill>
              </a:rPr>
              <a:t>Casa di Cura Privata ‘’SALUS’’ – Battipaglia (SA)</a:t>
            </a:r>
          </a:p>
          <a:p>
            <a:endParaRPr lang="it-IT" sz="1200" b="1" dirty="0">
              <a:solidFill>
                <a:srgbClr val="E791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8A398A-98B3-C675-58CE-F46F95313596}"/>
              </a:ext>
            </a:extLst>
          </p:cNvPr>
          <p:cNvSpPr txBox="1">
            <a:spLocks/>
          </p:cNvSpPr>
          <p:nvPr/>
        </p:nvSpPr>
        <p:spPr>
          <a:xfrm>
            <a:off x="3239079" y="1133321"/>
            <a:ext cx="5713841" cy="7560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 condizioni essenziali per un lavoro di squadra efficace richiedono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EE07C60-063E-039B-04AF-22659620E4AA}"/>
              </a:ext>
            </a:extLst>
          </p:cNvPr>
          <p:cNvSpPr txBox="1">
            <a:spLocks/>
          </p:cNvSpPr>
          <p:nvPr/>
        </p:nvSpPr>
        <p:spPr>
          <a:xfrm>
            <a:off x="3239079" y="2029012"/>
            <a:ext cx="5713841" cy="27999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CONOSCENZA </a:t>
            </a:r>
          </a:p>
          <a:p>
            <a:r>
              <a:rPr lang="it-IT" dirty="0"/>
              <a:t>VOLONTA’ professionale</a:t>
            </a:r>
          </a:p>
          <a:p>
            <a:r>
              <a:rPr lang="it-IT" dirty="0"/>
              <a:t>VOLONTA’ di struttura </a:t>
            </a:r>
          </a:p>
          <a:p>
            <a:r>
              <a:rPr lang="it-IT" dirty="0"/>
              <a:t>FORMAZIONE</a:t>
            </a:r>
          </a:p>
          <a:p>
            <a:r>
              <a:rPr lang="it-IT" dirty="0"/>
              <a:t>AGGIORNAMENTO</a:t>
            </a:r>
          </a:p>
        </p:txBody>
      </p:sp>
    </p:spTree>
    <p:extLst>
      <p:ext uri="{BB962C8B-B14F-4D97-AF65-F5344CB8AC3E}">
        <p14:creationId xmlns:p14="http://schemas.microsoft.com/office/powerpoint/2010/main" val="2261691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FD42F2D-8C65-6674-EB1F-05D6A56661B7}"/>
              </a:ext>
            </a:extLst>
          </p:cNvPr>
          <p:cNvSpPr txBox="1"/>
          <p:nvPr/>
        </p:nvSpPr>
        <p:spPr>
          <a:xfrm>
            <a:off x="341644" y="2358257"/>
            <a:ext cx="3155182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Quando si può definire TEAM</a:t>
            </a:r>
            <a:r>
              <a:rPr lang="it-IT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3B7E82E-C8CA-F5A5-BDDE-AFA37597DEF0}"/>
              </a:ext>
            </a:extLst>
          </p:cNvPr>
          <p:cNvSpPr txBox="1">
            <a:spLocks/>
          </p:cNvSpPr>
          <p:nvPr/>
        </p:nvSpPr>
        <p:spPr>
          <a:xfrm>
            <a:off x="3766699" y="945336"/>
            <a:ext cx="4815840" cy="44588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Scopi e obiettivi chiari</a:t>
            </a:r>
          </a:p>
          <a:p>
            <a:r>
              <a:rPr lang="it-IT" dirty="0"/>
              <a:t>Capacità di ascolto</a:t>
            </a:r>
          </a:p>
          <a:p>
            <a:r>
              <a:rPr lang="it-IT" dirty="0"/>
              <a:t>Libertà di esprimersi</a:t>
            </a:r>
          </a:p>
          <a:p>
            <a:r>
              <a:rPr lang="it-IT" dirty="0"/>
              <a:t>Confronto aperto</a:t>
            </a:r>
          </a:p>
          <a:p>
            <a:r>
              <a:rPr lang="it-IT" dirty="0"/>
              <a:t>Ruoli chiari</a:t>
            </a:r>
          </a:p>
          <a:p>
            <a:r>
              <a:rPr lang="it-IT" dirty="0"/>
              <a:t>Leadership condivisa e riconosciuta</a:t>
            </a:r>
          </a:p>
          <a:p>
            <a:r>
              <a:rPr lang="it-IT" dirty="0"/>
              <a:t>Raccolta dati per upgrade</a:t>
            </a:r>
          </a:p>
        </p:txBody>
      </p:sp>
    </p:spTree>
    <p:extLst>
      <p:ext uri="{BB962C8B-B14F-4D97-AF65-F5344CB8AC3E}">
        <p14:creationId xmlns:p14="http://schemas.microsoft.com/office/powerpoint/2010/main" val="3198038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217D8C3-2FA1-EE73-9DE8-FDA5EE021B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95266" y="1310195"/>
            <a:ext cx="4639736" cy="374819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dirty="0">
                <a:ea typeface="Times New Roman" panose="02020603050405020304" pitchFamily="18" charset="0"/>
              </a:rPr>
              <a:t>Per il paziente</a:t>
            </a:r>
          </a:p>
          <a:p>
            <a:r>
              <a:rPr lang="it-IT" dirty="0">
                <a:ea typeface="Times New Roman" panose="02020603050405020304" pitchFamily="18" charset="0"/>
              </a:rPr>
              <a:t>Riduzione di tempi diagnostici</a:t>
            </a:r>
          </a:p>
          <a:p>
            <a:r>
              <a:rPr lang="it-IT" dirty="0">
                <a:ea typeface="Times New Roman" panose="02020603050405020304" pitchFamily="18" charset="0"/>
              </a:rPr>
              <a:t>I</a:t>
            </a:r>
            <a:r>
              <a:rPr lang="it-IT" dirty="0">
                <a:effectLst/>
                <a:ea typeface="Times New Roman" panose="02020603050405020304" pitchFamily="18" charset="0"/>
              </a:rPr>
              <a:t>mpatto positivo in termini di qualità di cura </a:t>
            </a:r>
          </a:p>
          <a:p>
            <a:r>
              <a:rPr lang="it-IT" dirty="0">
                <a:effectLst/>
                <a:ea typeface="Times New Roman" panose="02020603050405020304" pitchFamily="18" charset="0"/>
              </a:rPr>
              <a:t>Maggiore aderenza ai protocolli terapeutici </a:t>
            </a:r>
          </a:p>
          <a:p>
            <a:r>
              <a:rPr lang="it-IT" dirty="0"/>
              <a:t>Maggiore soddisfazione in termine di recupero post operatorio e follow up </a:t>
            </a:r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0DCD8188-B90E-02F6-EA99-2EC16F3AFC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3645" y="1310195"/>
            <a:ext cx="4270247" cy="422965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dirty="0"/>
              <a:t>Per i professionisti coinvolti</a:t>
            </a:r>
          </a:p>
          <a:p>
            <a:r>
              <a:rPr lang="it-IT" dirty="0"/>
              <a:t>Favorisce lo sviluppo  di competenze e skill individuali</a:t>
            </a:r>
          </a:p>
          <a:p>
            <a:r>
              <a:rPr lang="it-IT" dirty="0"/>
              <a:t>Favorisce il confronto diretto </a:t>
            </a:r>
          </a:p>
          <a:p>
            <a:r>
              <a:rPr lang="it-IT" dirty="0"/>
              <a:t>Aiuta nell’applicazione di linee guida e  protocolli condivisi</a:t>
            </a:r>
          </a:p>
          <a:p>
            <a:r>
              <a:rPr lang="it-IT" dirty="0"/>
              <a:t>Ottimizzazione del lavoro in termini di tempo e risorse umane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AF8DF74-479D-7745-3BE9-628D07B7855F}"/>
              </a:ext>
            </a:extLst>
          </p:cNvPr>
          <p:cNvSpPr txBox="1"/>
          <p:nvPr/>
        </p:nvSpPr>
        <p:spPr>
          <a:xfrm>
            <a:off x="9017113" y="5757256"/>
            <a:ext cx="132791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900" b="1" dirty="0" err="1">
                <a:effectLst/>
                <a:latin typeface="+mj-lt"/>
                <a:ea typeface="Times New Roman" panose="02020603050405020304" pitchFamily="18" charset="0"/>
              </a:rPr>
              <a:t>Sibbald</a:t>
            </a:r>
            <a:r>
              <a:rPr lang="it-IT" sz="9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it-IT" sz="900" b="1" i="1" dirty="0">
                <a:effectLst/>
                <a:latin typeface="+mj-lt"/>
                <a:ea typeface="Times New Roman" panose="02020603050405020304" pitchFamily="18" charset="0"/>
              </a:rPr>
              <a:t>et al</a:t>
            </a:r>
            <a:r>
              <a:rPr lang="it-IT" sz="900" b="1" dirty="0">
                <a:effectLst/>
                <a:latin typeface="+mj-lt"/>
                <a:ea typeface="Times New Roman" panose="02020603050405020304" pitchFamily="18" charset="0"/>
              </a:rPr>
              <a:t>., 2020</a:t>
            </a:r>
            <a:r>
              <a:rPr lang="it-IT" sz="1500" b="1" dirty="0">
                <a:latin typeface="Segoe UI" panose="020B0502040204020203" pitchFamily="34" charset="0"/>
                <a:ea typeface="Times New Roman" panose="02020603050405020304" pitchFamily="18" charset="0"/>
              </a:rPr>
              <a:t>.</a:t>
            </a:r>
            <a:endParaRPr lang="it-IT" b="1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102E439-02FF-88FB-423E-269C2446C71D}"/>
              </a:ext>
            </a:extLst>
          </p:cNvPr>
          <p:cNvSpPr txBox="1"/>
          <p:nvPr/>
        </p:nvSpPr>
        <p:spPr>
          <a:xfrm>
            <a:off x="8109730" y="5827032"/>
            <a:ext cx="215392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900" b="1" dirty="0">
                <a:effectLst/>
                <a:latin typeface="+mj-lt"/>
                <a:ea typeface="Calibri" panose="020F0502020204030204" pitchFamily="34" charset="0"/>
              </a:rPr>
              <a:t>Rosell </a:t>
            </a:r>
            <a:r>
              <a:rPr lang="it-IT" sz="900" b="1" i="1" dirty="0">
                <a:effectLst/>
                <a:latin typeface="+mj-lt"/>
                <a:ea typeface="Calibri" panose="020F0502020204030204" pitchFamily="34" charset="0"/>
              </a:rPr>
              <a:t>et al</a:t>
            </a:r>
            <a:r>
              <a:rPr lang="it-IT" sz="900" b="1" dirty="0">
                <a:effectLst/>
                <a:latin typeface="+mj-lt"/>
                <a:ea typeface="Calibri" panose="020F0502020204030204" pitchFamily="34" charset="0"/>
              </a:rPr>
              <a:t>., 2018</a:t>
            </a:r>
            <a:r>
              <a:rPr lang="it-IT" sz="900" dirty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it-IT" sz="90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CB7031E-82EC-24BD-1ABE-B35BF8807806}"/>
              </a:ext>
            </a:extLst>
          </p:cNvPr>
          <p:cNvSpPr txBox="1"/>
          <p:nvPr/>
        </p:nvSpPr>
        <p:spPr>
          <a:xfrm>
            <a:off x="2516650" y="542205"/>
            <a:ext cx="69931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Unire le competenze…moltiplicare i risultati</a:t>
            </a:r>
          </a:p>
        </p:txBody>
      </p:sp>
    </p:spTree>
    <p:extLst>
      <p:ext uri="{BB962C8B-B14F-4D97-AF65-F5344CB8AC3E}">
        <p14:creationId xmlns:p14="http://schemas.microsoft.com/office/powerpoint/2010/main" val="1399816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30108" y="2540240"/>
            <a:ext cx="2597661" cy="1418811"/>
          </a:xfrm>
        </p:spPr>
        <p:txBody>
          <a:bodyPr/>
          <a:lstStyle/>
          <a:p>
            <a:r>
              <a:rPr lang="it-IT" dirty="0"/>
              <a:t>Grazie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2D68D3CB-8865-82CB-712D-18246F9A264C}"/>
              </a:ext>
            </a:extLst>
          </p:cNvPr>
          <p:cNvSpPr/>
          <p:nvPr/>
        </p:nvSpPr>
        <p:spPr>
          <a:xfrm>
            <a:off x="6388154" y="3959051"/>
            <a:ext cx="464233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i="1" dirty="0">
                <a:solidFill>
                  <a:schemeClr val="tx2"/>
                </a:solidFill>
              </a:rPr>
              <a:t>«Il Team non è un reparto: è un’anima.»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ublications - ERAS® Society">
            <a:extLst>
              <a:ext uri="{FF2B5EF4-FFF2-40B4-BE49-F238E27FC236}">
                <a16:creationId xmlns:a16="http://schemas.microsoft.com/office/drawing/2014/main" id="{CCE95F7D-AFB9-2B21-ED25-17AD75353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632" y="2046693"/>
            <a:ext cx="3088727" cy="169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Protocollo eras: che cos'è, sintomi e trattamento | Top Doctors">
            <a:extLst>
              <a:ext uri="{FF2B5EF4-FFF2-40B4-BE49-F238E27FC236}">
                <a16:creationId xmlns:a16="http://schemas.microsoft.com/office/drawing/2014/main" id="{131F6355-E895-E557-636B-7FC5893BD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47" y="2155665"/>
            <a:ext cx="3295037" cy="246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E01A7E09-90E5-D453-9E95-92DB8B4E6550}"/>
              </a:ext>
            </a:extLst>
          </p:cNvPr>
          <p:cNvSpPr/>
          <p:nvPr/>
        </p:nvSpPr>
        <p:spPr>
          <a:xfrm>
            <a:off x="4945479" y="3151024"/>
            <a:ext cx="351758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E3D9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Recupero accelerato del paziente dopo un intervento chirurgico mantenendo la funzione d’organo preoperatorio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9E83139F-0FF8-2928-FB74-1C4452F52BCD}"/>
              </a:ext>
            </a:extLst>
          </p:cNvPr>
          <p:cNvSpPr/>
          <p:nvPr/>
        </p:nvSpPr>
        <p:spPr>
          <a:xfrm>
            <a:off x="4945479" y="4713934"/>
            <a:ext cx="35175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Miglioramento</a:t>
            </a:r>
            <a:r>
              <a:rPr kumimoji="0" lang="it-IT" sz="2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della risposta allo stress infiammatorio della chirurgia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9" name="Freccia destra con strisce 8">
            <a:extLst>
              <a:ext uri="{FF2B5EF4-FFF2-40B4-BE49-F238E27FC236}">
                <a16:creationId xmlns:a16="http://schemas.microsoft.com/office/drawing/2014/main" id="{4D5C4D4A-3BF2-5981-5EC3-C7ACC1ACEF96}"/>
              </a:ext>
            </a:extLst>
          </p:cNvPr>
          <p:cNvSpPr/>
          <p:nvPr/>
        </p:nvSpPr>
        <p:spPr>
          <a:xfrm rot="16200000" flipH="1" flipV="1">
            <a:off x="5972097" y="2305941"/>
            <a:ext cx="781853" cy="702090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68D9BD33-7F33-DAFD-2C13-B9F0D6C38FE8}"/>
              </a:ext>
            </a:extLst>
          </p:cNvPr>
          <p:cNvSpPr/>
          <p:nvPr/>
        </p:nvSpPr>
        <p:spPr>
          <a:xfrm>
            <a:off x="5225322" y="1652342"/>
            <a:ext cx="2275404" cy="6260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multimodale</a:t>
            </a: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A22C1D42-E939-13F2-4002-81D31CA88696}"/>
              </a:ext>
            </a:extLst>
          </p:cNvPr>
          <p:cNvSpPr/>
          <p:nvPr/>
        </p:nvSpPr>
        <p:spPr>
          <a:xfrm>
            <a:off x="5134445" y="943413"/>
            <a:ext cx="2457157" cy="680689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multidisciplinare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DB94F022-EE98-85F8-79E6-70BE1989B090}"/>
              </a:ext>
            </a:extLst>
          </p:cNvPr>
          <p:cNvSpPr/>
          <p:nvPr/>
        </p:nvSpPr>
        <p:spPr>
          <a:xfrm>
            <a:off x="1868993" y="307047"/>
            <a:ext cx="8835851" cy="40011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it-IT" sz="2000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UN A</a:t>
            </a:r>
            <a:r>
              <a:rPr lang="it-IT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PPROCCIO CULTURALE RIVOLUZIONARIO ED EVOLUTIVO: E.R.A.S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157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BA4E289A-8333-438A-B2FC-B1E03195A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546" y="1443083"/>
            <a:ext cx="5884186" cy="3714689"/>
          </a:xfrm>
          <a:prstGeom prst="rect">
            <a:avLst/>
          </a:prstGeom>
          <a:solidFill>
            <a:schemeClr val="accent1"/>
          </a:solidFill>
          <a:ln w="127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0C63FF2E-8660-4359-8573-6E5884582005}"/>
              </a:ext>
            </a:extLst>
          </p:cNvPr>
          <p:cNvSpPr/>
          <p:nvPr/>
        </p:nvSpPr>
        <p:spPr>
          <a:xfrm rot="10800000" flipH="1" flipV="1">
            <a:off x="4893766" y="3300429"/>
            <a:ext cx="1675787" cy="59637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chemeClr val="tx1"/>
                </a:solidFill>
              </a:rPr>
              <a:t>PATTO TERAPEUTICO</a:t>
            </a:r>
          </a:p>
        </p:txBody>
      </p:sp>
      <p:sp>
        <p:nvSpPr>
          <p:cNvPr id="6" name="Google Shape;485;p35">
            <a:extLst>
              <a:ext uri="{FF2B5EF4-FFF2-40B4-BE49-F238E27FC236}">
                <a16:creationId xmlns:a16="http://schemas.microsoft.com/office/drawing/2014/main" id="{0B891EAA-3277-46C4-9447-981EE68EC349}"/>
              </a:ext>
            </a:extLst>
          </p:cNvPr>
          <p:cNvSpPr/>
          <p:nvPr/>
        </p:nvSpPr>
        <p:spPr>
          <a:xfrm>
            <a:off x="9659899" y="3946483"/>
            <a:ext cx="1880573" cy="12233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endParaRPr lang="it-IT" sz="2400" b="1" dirty="0">
              <a:ea typeface="Calibri"/>
              <a:cs typeface="Calibri"/>
              <a:sym typeface="Calibri"/>
            </a:endParaRPr>
          </a:p>
          <a:p>
            <a:pPr algn="ctr"/>
            <a:r>
              <a:rPr lang="it-IT" sz="2400" b="1" dirty="0">
                <a:ea typeface="Calibri"/>
                <a:cs typeface="Calibri"/>
                <a:sym typeface="Calibri"/>
              </a:rPr>
              <a:t>TEAM </a:t>
            </a:r>
            <a:r>
              <a:rPr lang="it-IT" sz="2400" b="1" dirty="0" err="1">
                <a:ea typeface="Calibri"/>
                <a:cs typeface="Calibri"/>
                <a:sym typeface="Calibri"/>
              </a:rPr>
              <a:t>ERAbS</a:t>
            </a:r>
            <a:endParaRPr lang="it-IT" sz="2400" b="1" dirty="0">
              <a:ea typeface="Calibri"/>
              <a:cs typeface="Calibri"/>
              <a:sym typeface="Calibri"/>
            </a:endParaRPr>
          </a:p>
          <a:p>
            <a:pPr algn="ctr"/>
            <a:endParaRPr lang="it-IT" sz="27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5CB34426-F0E6-4051-B023-24C214EC01D4}"/>
              </a:ext>
            </a:extLst>
          </p:cNvPr>
          <p:cNvSpPr/>
          <p:nvPr/>
        </p:nvSpPr>
        <p:spPr>
          <a:xfrm>
            <a:off x="4651097" y="5766572"/>
            <a:ext cx="626387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800" dirty="0">
                <a:latin typeface="Century" panose="02040604050505020304" pitchFamily="18" charset="0"/>
                <a:ea typeface="Calibri"/>
                <a:cs typeface="Calibri"/>
                <a:sym typeface="Calibri"/>
              </a:rPr>
              <a:t>Zhu et al. </a:t>
            </a:r>
            <a:r>
              <a:rPr lang="en-US" sz="800" i="1" dirty="0">
                <a:latin typeface="Century" panose="02040604050505020304" pitchFamily="18" charset="0"/>
                <a:ea typeface="Calibri"/>
                <a:cs typeface="Calibri"/>
                <a:sym typeface="Calibri"/>
              </a:rPr>
              <a:t>Effectiveness of nurse led discharge in ..chronic disease and rehabilitation needs,</a:t>
            </a:r>
            <a:r>
              <a:rPr lang="en-US" sz="800" dirty="0">
                <a:latin typeface="Century" panose="02040604050505020304" pitchFamily="18" charset="0"/>
                <a:ea typeface="Calibri"/>
                <a:cs typeface="Calibri"/>
                <a:sym typeface="Calibri"/>
              </a:rPr>
              <a:t> J Clinical Nursing 2015 </a:t>
            </a:r>
            <a:endParaRPr lang="en-US" sz="800" dirty="0">
              <a:latin typeface="Century" panose="02040604050505020304" pitchFamily="18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AFB87EE6-6DA3-4A65-8654-8C61A417A0CE}"/>
              </a:ext>
            </a:extLst>
          </p:cNvPr>
          <p:cNvSpPr/>
          <p:nvPr/>
        </p:nvSpPr>
        <p:spPr>
          <a:xfrm>
            <a:off x="1534805" y="5766572"/>
            <a:ext cx="328374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800" dirty="0" err="1">
                <a:latin typeface="Century" panose="02040604050505020304" pitchFamily="18" charset="0"/>
                <a:ea typeface="Calibri"/>
                <a:cs typeface="Calibri"/>
                <a:sym typeface="Calibri"/>
              </a:rPr>
              <a:t>Steenhagen</a:t>
            </a:r>
            <a:r>
              <a:rPr lang="it-IT" sz="800" dirty="0">
                <a:latin typeface="Century" panose="02040604050505020304" pitchFamily="18" charset="0"/>
                <a:ea typeface="Calibri"/>
                <a:cs typeface="Calibri"/>
                <a:sym typeface="Calibri"/>
              </a:rPr>
              <a:t> E.- </a:t>
            </a:r>
            <a:r>
              <a:rPr lang="it-IT" sz="800" dirty="0" err="1">
                <a:latin typeface="Century" panose="02040604050505020304" pitchFamily="18" charset="0"/>
                <a:ea typeface="Calibri"/>
                <a:cs typeface="Calibri"/>
                <a:sym typeface="Calibri"/>
              </a:rPr>
              <a:t>Nutrpòition</a:t>
            </a:r>
            <a:r>
              <a:rPr lang="it-IT" sz="800" dirty="0">
                <a:latin typeface="Century" panose="02040604050505020304" pitchFamily="18" charset="0"/>
                <a:ea typeface="Calibri"/>
                <a:cs typeface="Calibri"/>
                <a:sym typeface="Calibri"/>
              </a:rPr>
              <a:t> in Clinical Practice 2016; 31(1):18-29</a:t>
            </a:r>
            <a:endParaRPr lang="it-IT" sz="800" dirty="0">
              <a:latin typeface="Century" panose="02040604050505020304" pitchFamily="18" charset="0"/>
            </a:endParaRPr>
          </a:p>
        </p:txBody>
      </p:sp>
      <p:sp>
        <p:nvSpPr>
          <p:cNvPr id="3" name="Freccia destra con strisce 2">
            <a:extLst>
              <a:ext uri="{FF2B5EF4-FFF2-40B4-BE49-F238E27FC236}">
                <a16:creationId xmlns:a16="http://schemas.microsoft.com/office/drawing/2014/main" id="{EE32A6E3-19BF-6929-9B10-4FED4812AD53}"/>
              </a:ext>
            </a:extLst>
          </p:cNvPr>
          <p:cNvSpPr/>
          <p:nvPr/>
        </p:nvSpPr>
        <p:spPr>
          <a:xfrm rot="5400000">
            <a:off x="9736186" y="2119972"/>
            <a:ext cx="1728000" cy="1476000"/>
          </a:xfrm>
          <a:prstGeom prst="stripedRightArrow">
            <a:avLst/>
          </a:prstGeom>
          <a:noFill/>
          <a:ln>
            <a:solidFill>
              <a:srgbClr val="2E3D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Start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here</a:t>
            </a:r>
            <a:endParaRPr lang="it-IT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98CEFA4-D9FB-7758-CAD0-6A156CD1CED1}"/>
              </a:ext>
            </a:extLst>
          </p:cNvPr>
          <p:cNvSpPr txBox="1"/>
          <p:nvPr/>
        </p:nvSpPr>
        <p:spPr>
          <a:xfrm>
            <a:off x="3076194" y="4006732"/>
            <a:ext cx="148903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EFFICACE PROCESSO  DECISIONALE 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BC900D2-3433-4FBA-BBB1-F393FE91F0EB}"/>
              </a:ext>
            </a:extLst>
          </p:cNvPr>
          <p:cNvSpPr txBox="1"/>
          <p:nvPr/>
        </p:nvSpPr>
        <p:spPr>
          <a:xfrm>
            <a:off x="6945141" y="4373508"/>
            <a:ext cx="167578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BUONA COMUNICAZIONE 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82B8CF3-8CDD-C625-B485-0449B2C11012}"/>
              </a:ext>
            </a:extLst>
          </p:cNvPr>
          <p:cNvSpPr txBox="1"/>
          <p:nvPr/>
        </p:nvSpPr>
        <p:spPr>
          <a:xfrm>
            <a:off x="7354103" y="1719558"/>
            <a:ext cx="158134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PARTECIPAZIONE ATTIVA 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E5A3D90-95A6-30C9-31FF-22737E372558}"/>
              </a:ext>
            </a:extLst>
          </p:cNvPr>
          <p:cNvSpPr txBox="1"/>
          <p:nvPr/>
        </p:nvSpPr>
        <p:spPr>
          <a:xfrm>
            <a:off x="2905546" y="875984"/>
            <a:ext cx="5884186" cy="396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COSTITUIRE ED IMPLEMENTARE UN TEAM ERAS</a:t>
            </a:r>
            <a:endParaRPr lang="it-IT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3FE98CC5-65C2-840C-C252-0C0FA3B2BC1C}"/>
              </a:ext>
            </a:extLst>
          </p:cNvPr>
          <p:cNvSpPr/>
          <p:nvPr/>
        </p:nvSpPr>
        <p:spPr>
          <a:xfrm>
            <a:off x="2905546" y="1721425"/>
            <a:ext cx="148903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100" dirty="0">
                <a:solidFill>
                  <a:schemeClr val="bg1"/>
                </a:solidFill>
              </a:rPr>
              <a:t>ATTENTO COORDINAMENTO TRA I PROFESSIONISTI</a:t>
            </a:r>
          </a:p>
        </p:txBody>
      </p:sp>
    </p:spTree>
    <p:extLst>
      <p:ext uri="{BB962C8B-B14F-4D97-AF65-F5344CB8AC3E}">
        <p14:creationId xmlns:p14="http://schemas.microsoft.com/office/powerpoint/2010/main" val="4043329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5130492" y="2668799"/>
            <a:ext cx="1931015" cy="753877"/>
          </a:xfrm>
          <a:prstGeom prst="roundRect">
            <a:avLst>
              <a:gd name="adj" fmla="val 16667"/>
            </a:avLst>
          </a:prstGeom>
          <a:noFill/>
          <a:ln>
            <a:solidFill>
              <a:srgbClr val="2E3D92"/>
            </a:solidFill>
          </a:ln>
        </p:spPr>
        <p:txBody>
          <a:bodyPr spcFirstLastPara="1" wrap="square" lIns="67500" tIns="33750" rIns="67500" bIns="33750" anchor="ctr" anchorCtr="0">
            <a:noAutofit/>
          </a:bodyPr>
          <a:lstStyle/>
          <a:p>
            <a:pPr algn="ctr"/>
            <a:r>
              <a:rPr lang="it-IT" sz="2400" b="1" dirty="0">
                <a:solidFill>
                  <a:srgbClr val="2E3D92"/>
                </a:solidFill>
                <a:cs typeface="Calibri"/>
                <a:sym typeface="Calibri"/>
              </a:rPr>
              <a:t>PAZIENTE</a:t>
            </a:r>
            <a:endParaRPr lang="it-IT" sz="2400" dirty="0">
              <a:solidFill>
                <a:srgbClr val="2E3D92"/>
              </a:solidFill>
            </a:endParaRPr>
          </a:p>
        </p:txBody>
      </p:sp>
      <p:sp>
        <p:nvSpPr>
          <p:cNvPr id="151" name="Google Shape;151;p6"/>
          <p:cNvSpPr/>
          <p:nvPr/>
        </p:nvSpPr>
        <p:spPr>
          <a:xfrm>
            <a:off x="1969700" y="2794208"/>
            <a:ext cx="2880000" cy="1008000"/>
          </a:xfrm>
          <a:prstGeom prst="ellipse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7500" tIns="33750" rIns="67500" bIns="33750" anchor="ctr" anchorCtr="0">
            <a:noAutofit/>
          </a:bodyPr>
          <a:lstStyle/>
          <a:p>
            <a:pPr algn="ctr"/>
            <a:r>
              <a:rPr lang="it-IT" sz="2400" b="1" dirty="0">
                <a:cs typeface="Calibri"/>
                <a:sym typeface="Calibri"/>
              </a:rPr>
              <a:t>chirurgo</a:t>
            </a:r>
            <a:endParaRPr sz="2400" dirty="0"/>
          </a:p>
        </p:txBody>
      </p:sp>
      <p:sp>
        <p:nvSpPr>
          <p:cNvPr id="152" name="Google Shape;152;p6"/>
          <p:cNvSpPr/>
          <p:nvPr/>
        </p:nvSpPr>
        <p:spPr>
          <a:xfrm>
            <a:off x="6308587" y="1337371"/>
            <a:ext cx="2880000" cy="1008000"/>
          </a:xfrm>
          <a:prstGeom prst="ellipse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7500" tIns="33750" rIns="67500" bIns="33750" anchor="ctr" anchorCtr="0">
            <a:noAutofit/>
          </a:bodyPr>
          <a:lstStyle/>
          <a:p>
            <a:pPr algn="ctr"/>
            <a:r>
              <a:rPr lang="it-IT" sz="2400" b="1" dirty="0">
                <a:cs typeface="Calibri"/>
                <a:sym typeface="Calibri"/>
              </a:rPr>
              <a:t>anestesista</a:t>
            </a:r>
            <a:endParaRPr sz="2400" dirty="0"/>
          </a:p>
        </p:txBody>
      </p:sp>
      <p:sp>
        <p:nvSpPr>
          <p:cNvPr id="153" name="Google Shape;153;p6"/>
          <p:cNvSpPr/>
          <p:nvPr/>
        </p:nvSpPr>
        <p:spPr>
          <a:xfrm>
            <a:off x="6308587" y="3981390"/>
            <a:ext cx="2880000" cy="1008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txBody>
          <a:bodyPr spcFirstLastPara="1" wrap="square" lIns="67500" tIns="33750" rIns="67500" bIns="33750" anchor="ctr" anchorCtr="0">
            <a:noAutofit/>
          </a:bodyPr>
          <a:lstStyle/>
          <a:p>
            <a:pPr algn="ctr"/>
            <a:r>
              <a:rPr lang="it-IT" sz="2400" b="1" dirty="0">
                <a:cs typeface="Calibri"/>
                <a:sym typeface="Calibri"/>
              </a:rPr>
              <a:t>nutrizionista</a:t>
            </a:r>
            <a:endParaRPr sz="2400" dirty="0"/>
          </a:p>
        </p:txBody>
      </p:sp>
      <p:sp>
        <p:nvSpPr>
          <p:cNvPr id="154" name="Google Shape;154;p6"/>
          <p:cNvSpPr/>
          <p:nvPr/>
        </p:nvSpPr>
        <p:spPr>
          <a:xfrm>
            <a:off x="3138129" y="1377377"/>
            <a:ext cx="2880000" cy="1008000"/>
          </a:xfrm>
          <a:prstGeom prst="ellipse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7500" tIns="33750" rIns="67500" bIns="33750" anchor="ctr" anchorCtr="0">
            <a:noAutofit/>
          </a:bodyPr>
          <a:lstStyle/>
          <a:p>
            <a:pPr marL="161925" indent="-160735" algn="ctr"/>
            <a:r>
              <a:rPr lang="it-IT" sz="2400" b="1" dirty="0">
                <a:cs typeface="Calibri"/>
                <a:sym typeface="Calibri"/>
              </a:rPr>
              <a:t>infermiere</a:t>
            </a:r>
            <a:endParaRPr sz="2400" dirty="0"/>
          </a:p>
        </p:txBody>
      </p:sp>
      <p:sp>
        <p:nvSpPr>
          <p:cNvPr id="155" name="Google Shape;155;p6"/>
          <p:cNvSpPr/>
          <p:nvPr/>
        </p:nvSpPr>
        <p:spPr>
          <a:xfrm>
            <a:off x="3202031" y="4045494"/>
            <a:ext cx="2880000" cy="1008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txBody>
          <a:bodyPr spcFirstLastPara="1" wrap="square" lIns="67500" tIns="33750" rIns="67500" bIns="33750" anchor="ctr" anchorCtr="0">
            <a:noAutofit/>
          </a:bodyPr>
          <a:lstStyle/>
          <a:p>
            <a:pPr algn="ctr"/>
            <a:r>
              <a:rPr lang="it-IT" sz="2400" b="1" dirty="0">
                <a:cs typeface="Calibri"/>
                <a:sym typeface="Calibri"/>
              </a:rPr>
              <a:t>psicologo</a:t>
            </a:r>
            <a:endParaRPr sz="2400" dirty="0"/>
          </a:p>
        </p:txBody>
      </p:sp>
      <p:sp>
        <p:nvSpPr>
          <p:cNvPr id="161" name="Google Shape;161;p6"/>
          <p:cNvSpPr/>
          <p:nvPr/>
        </p:nvSpPr>
        <p:spPr>
          <a:xfrm>
            <a:off x="6586786" y="5663313"/>
            <a:ext cx="2195513" cy="216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5100" rIns="67500" bIns="35100" anchor="t" anchorCtr="0">
            <a:noAutofit/>
          </a:bodyPr>
          <a:lstStyle/>
          <a:p>
            <a:pPr algn="r"/>
            <a:r>
              <a:rPr lang="it-IT" sz="800" b="1" i="1" dirty="0" err="1">
                <a:latin typeface="+mj-lt"/>
                <a:ea typeface="Calibri"/>
                <a:cs typeface="Calibri"/>
                <a:sym typeface="Calibri"/>
              </a:rPr>
              <a:t>Kehlet</a:t>
            </a:r>
            <a:r>
              <a:rPr lang="it-IT" sz="800" b="1" i="1" dirty="0">
                <a:latin typeface="+mj-lt"/>
                <a:ea typeface="Calibri"/>
                <a:cs typeface="Calibri"/>
                <a:sym typeface="Calibri"/>
              </a:rPr>
              <a:t> H. </a:t>
            </a:r>
            <a:r>
              <a:rPr lang="it-IT" sz="800" b="1" i="1" dirty="0" err="1">
                <a:latin typeface="+mj-lt"/>
                <a:ea typeface="Calibri"/>
                <a:cs typeface="Calibri"/>
                <a:sym typeface="Calibri"/>
              </a:rPr>
              <a:t>Am</a:t>
            </a:r>
            <a:r>
              <a:rPr lang="it-IT" sz="800" b="1" i="1" dirty="0">
                <a:latin typeface="+mj-lt"/>
                <a:ea typeface="Calibri"/>
                <a:cs typeface="Calibri"/>
                <a:sym typeface="Calibri"/>
              </a:rPr>
              <a:t> J. (2002</a:t>
            </a:r>
            <a:r>
              <a:rPr lang="it-IT" sz="800" b="1" i="1" dirty="0">
                <a:latin typeface="Calibri"/>
                <a:ea typeface="Calibri"/>
                <a:cs typeface="Calibri"/>
                <a:sym typeface="Calibri"/>
              </a:rPr>
              <a:t>)</a:t>
            </a:r>
            <a:endParaRPr sz="800" dirty="0"/>
          </a:p>
        </p:txBody>
      </p:sp>
      <p:sp>
        <p:nvSpPr>
          <p:cNvPr id="164" name="Google Shape;164;p6"/>
          <p:cNvSpPr/>
          <p:nvPr/>
        </p:nvSpPr>
        <p:spPr>
          <a:xfrm>
            <a:off x="7342299" y="2668799"/>
            <a:ext cx="2880000" cy="1008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txBody>
          <a:bodyPr spcFirstLastPara="1" wrap="square" lIns="67500" tIns="33750" rIns="67500" bIns="33750" anchor="ctr" anchorCtr="0">
            <a:noAutofit/>
          </a:bodyPr>
          <a:lstStyle/>
          <a:p>
            <a:pPr algn="ctr"/>
            <a:r>
              <a:rPr lang="it-IT" sz="2400" b="1" dirty="0">
                <a:cs typeface="Calibri"/>
                <a:sym typeface="Calibri"/>
              </a:rPr>
              <a:t>case manager</a:t>
            </a:r>
            <a:endParaRPr sz="24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B70A609-063B-5B34-DE2B-4BFD49236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6591" y="4808652"/>
            <a:ext cx="2880000" cy="854661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91E4E17-39FD-DB41-CCED-435B06A92ED7}"/>
              </a:ext>
            </a:extLst>
          </p:cNvPr>
          <p:cNvSpPr txBox="1"/>
          <p:nvPr/>
        </p:nvSpPr>
        <p:spPr>
          <a:xfrm>
            <a:off x="1141513" y="220654"/>
            <a:ext cx="9753231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t-IT" sz="2000" b="1" cap="none" dirty="0">
                <a:solidFill>
                  <a:schemeClr val="tx1"/>
                </a:solidFill>
              </a:rPr>
              <a:t>PIANIFICARE E GESTIRE ATTRAVERSO UN TEAM  SIGNIFICA INTERVENTI DI DIVERSE FIGURE PROFESSIONALI CHE OPERANO ED AGISCONO</a:t>
            </a:r>
            <a:r>
              <a:rPr lang="it-IT" sz="2000" b="1" dirty="0"/>
              <a:t> </a:t>
            </a:r>
            <a:r>
              <a:rPr lang="it-IT" sz="2000" b="1" cap="none" dirty="0">
                <a:solidFill>
                  <a:schemeClr val="tx1"/>
                </a:solidFill>
              </a:rPr>
              <a:t>CON METODOLOGIA UNIFORME</a:t>
            </a:r>
            <a:endParaRPr lang="it-IT" sz="20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90718CF-7B4A-9A7A-B94E-ABEF1D04875C}"/>
              </a:ext>
            </a:extLst>
          </p:cNvPr>
          <p:cNvSpPr txBox="1"/>
          <p:nvPr/>
        </p:nvSpPr>
        <p:spPr>
          <a:xfrm>
            <a:off x="1015668" y="5293981"/>
            <a:ext cx="80809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Calibri Light" panose="020F0302020204030204" pitchFamily="34" charset="0"/>
                <a:ea typeface="Calibri" panose="020F0502020204030204" pitchFamily="34" charset="0"/>
              </a:rPr>
              <a:t>S</a:t>
            </a:r>
            <a:r>
              <a:rPr lang="it-IT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ingoli </a:t>
            </a:r>
            <a:r>
              <a:rPr lang="it-IT" dirty="0">
                <a:latin typeface="Calibri Light" panose="020F0302020204030204" pitchFamily="34" charset="0"/>
                <a:ea typeface="Calibri" panose="020F0502020204030204" pitchFamily="34" charset="0"/>
              </a:rPr>
              <a:t>contributi, se non integrati,</a:t>
            </a:r>
            <a:r>
              <a:rPr lang="it-IT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non apportano ad un significativo miglioramento </a:t>
            </a:r>
            <a:endParaRPr lang="it-IT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1B6253A2-1BAC-CD30-DEBD-9FFE0A297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4295" y="593053"/>
            <a:ext cx="7380000" cy="7200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it-IT" sz="2000" spc="2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</a:rPr>
              <a:t>TEAM</a:t>
            </a:r>
            <a:r>
              <a:rPr kumimoji="0" lang="it-IT" sz="2000" i="0" u="none" strike="noStrike" kern="1200" cap="none" spc="2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</a:rPr>
              <a:t>:MOTORE DI INNOVAZIONE E CAMBIAMENTO  </a:t>
            </a:r>
            <a:endParaRPr lang="it-IT" cap="none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88CEF78-C168-996C-3697-0109C0115FEA}"/>
              </a:ext>
            </a:extLst>
          </p:cNvPr>
          <p:cNvSpPr txBox="1"/>
          <p:nvPr/>
        </p:nvSpPr>
        <p:spPr>
          <a:xfrm>
            <a:off x="8873005" y="5827311"/>
            <a:ext cx="36696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dirty="0">
                <a:latin typeface="+mj-lt"/>
              </a:rPr>
              <a:t>(Taylor </a:t>
            </a:r>
            <a:r>
              <a:rPr lang="it-IT" sz="1000" i="1" dirty="0">
                <a:latin typeface="+mj-lt"/>
              </a:rPr>
              <a:t>et al</a:t>
            </a:r>
            <a:r>
              <a:rPr lang="it-IT" sz="1000" dirty="0">
                <a:latin typeface="+mj-lt"/>
              </a:rPr>
              <a:t>., 2010; Lamb </a:t>
            </a:r>
            <a:r>
              <a:rPr lang="it-IT" sz="1000" i="1" dirty="0">
                <a:latin typeface="+mj-lt"/>
              </a:rPr>
              <a:t>et al</a:t>
            </a:r>
            <a:r>
              <a:rPr lang="it-IT" sz="1000" dirty="0">
                <a:latin typeface="+mj-lt"/>
              </a:rPr>
              <a:t>., 2013</a:t>
            </a:r>
            <a:r>
              <a:rPr lang="it-IT" sz="1000" dirty="0">
                <a:latin typeface="ArnoPro-Regular"/>
              </a:rPr>
              <a:t>). </a:t>
            </a:r>
            <a:br>
              <a:rPr lang="it-IT" sz="1000" dirty="0">
                <a:latin typeface="Calibri" panose="020F0502020204030204"/>
              </a:rPr>
            </a:br>
            <a:endParaRPr lang="it-IT" sz="1000" dirty="0">
              <a:latin typeface="Calibri" panose="020F0502020204030204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2EEF92AD-51F8-D41E-8F0A-A92FEBE00BE6}"/>
              </a:ext>
            </a:extLst>
          </p:cNvPr>
          <p:cNvSpPr/>
          <p:nvPr/>
        </p:nvSpPr>
        <p:spPr>
          <a:xfrm>
            <a:off x="1998057" y="2370787"/>
            <a:ext cx="7380000" cy="72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FAVORISCE COMUNICAZIONE E APERTURA</a:t>
            </a:r>
          </a:p>
          <a:p>
            <a:pPr algn="ctr"/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 clima di fiducia  facilita il confronto e il supporto reciproco   </a:t>
            </a:r>
            <a:endParaRPr lang="it-IT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  <p:pic>
        <p:nvPicPr>
          <p:cNvPr id="9" name="Picture 2" descr="La gestione del paziente con dolore cronico e patologie cardiovascolari:  l'importanza di un approccio multidisciplinare - Pacini MedicinaPacini  Medicina">
            <a:extLst>
              <a:ext uri="{FF2B5EF4-FFF2-40B4-BE49-F238E27FC236}">
                <a16:creationId xmlns:a16="http://schemas.microsoft.com/office/drawing/2014/main" id="{C08E942A-F052-40A3-1E6B-F06CCAC23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5" r="21755"/>
          <a:stretch>
            <a:fillRect/>
          </a:stretch>
        </p:blipFill>
        <p:spPr bwMode="auto">
          <a:xfrm>
            <a:off x="9933709" y="1481920"/>
            <a:ext cx="1984664" cy="177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8741B1DB-ADA5-48EC-2B0E-796EDAA7F944}"/>
              </a:ext>
            </a:extLst>
          </p:cNvPr>
          <p:cNvSpPr/>
          <p:nvPr/>
        </p:nvSpPr>
        <p:spPr>
          <a:xfrm>
            <a:off x="1998057" y="1481920"/>
            <a:ext cx="7380000" cy="72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APPROCCIO CULTURALE CONDIVISO</a:t>
            </a:r>
          </a:p>
          <a:p>
            <a:pPr algn="ctr"/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 team adotta una visione comune  che guida l’azione clinica  </a:t>
            </a:r>
            <a:endParaRPr lang="it-IT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7BA0CEF2-3CCE-6BE6-470B-DD3FEB866FE3}"/>
              </a:ext>
            </a:extLst>
          </p:cNvPr>
          <p:cNvSpPr/>
          <p:nvPr/>
        </p:nvSpPr>
        <p:spPr>
          <a:xfrm>
            <a:off x="1998057" y="3259654"/>
            <a:ext cx="7380000" cy="72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FACILITA LO SCAMBIO DI CONOSCENZE</a:t>
            </a:r>
          </a:p>
          <a:p>
            <a:pPr algn="ctr"/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 condivisione delle competenze migliora la qualità dell’assistenza  </a:t>
            </a:r>
            <a:endParaRPr lang="it-IT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18C497D-B463-653E-C712-C2E9425983F4}"/>
              </a:ext>
            </a:extLst>
          </p:cNvPr>
          <p:cNvSpPr/>
          <p:nvPr/>
        </p:nvSpPr>
        <p:spPr>
          <a:xfrm>
            <a:off x="1998057" y="5037388"/>
            <a:ext cx="7380000" cy="72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UTILIZZA PROTOCOLLI CONDIVISI</a:t>
            </a:r>
          </a:p>
          <a:p>
            <a:pPr algn="ctr"/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 la standardizzazione e la chiarezza nei processi di assistenza   </a:t>
            </a:r>
            <a:endParaRPr lang="it-IT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5D97327A-468D-A5F5-D468-34F930A7D274}"/>
              </a:ext>
            </a:extLst>
          </p:cNvPr>
          <p:cNvSpPr/>
          <p:nvPr/>
        </p:nvSpPr>
        <p:spPr>
          <a:xfrm>
            <a:off x="2024295" y="4148521"/>
            <a:ext cx="7380000" cy="72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MIGLIORA LA TRASMISSIONE DELLE INFORMAZIONI  E LA COLLABORAZIONE</a:t>
            </a:r>
          </a:p>
          <a:p>
            <a:pPr algn="ctr"/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Coordinamento efficace tra i professionisti </a:t>
            </a:r>
            <a:endParaRPr lang="it-IT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5734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B9B55FE8-68BA-6EF3-DDE1-D083C063C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083" y="1689584"/>
            <a:ext cx="4397948" cy="1739416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it-IT" sz="2800" dirty="0">
                <a:solidFill>
                  <a:schemeClr val="tx1"/>
                </a:solidFill>
              </a:rPr>
              <a:t>Centralità dell’infermiere nei processi gestionali multidisciplinari</a:t>
            </a:r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8FBC7B74-1CFD-4585-CF86-2F4441E1A9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0744244"/>
              </p:ext>
            </p:extLst>
          </p:nvPr>
        </p:nvGraphicFramePr>
        <p:xfrm>
          <a:off x="6752070" y="1019936"/>
          <a:ext cx="4699000" cy="3978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ttangolo 1">
            <a:extLst>
              <a:ext uri="{FF2B5EF4-FFF2-40B4-BE49-F238E27FC236}">
                <a16:creationId xmlns:a16="http://schemas.microsoft.com/office/drawing/2014/main" id="{43A35DCE-8152-4459-022F-237E7AA52B6D}"/>
              </a:ext>
            </a:extLst>
          </p:cNvPr>
          <p:cNvSpPr/>
          <p:nvPr/>
        </p:nvSpPr>
        <p:spPr>
          <a:xfrm>
            <a:off x="3791473" y="5838064"/>
            <a:ext cx="961553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it-IT" sz="1000" b="1" kern="150" dirty="0" err="1">
                <a:ea typeface="Calibri" panose="020F0502020204030204" pitchFamily="34" charset="0"/>
                <a:cs typeface="Times New Roman" panose="02020603050405020304" pitchFamily="18" charset="0"/>
              </a:rPr>
              <a:t>Echols</a:t>
            </a:r>
            <a:r>
              <a:rPr lang="it-IT" sz="1000" b="1" kern="150" dirty="0">
                <a:ea typeface="Calibri" panose="020F0502020204030204" pitchFamily="34" charset="0"/>
                <a:cs typeface="Times New Roman" panose="02020603050405020304" pitchFamily="18" charset="0"/>
              </a:rPr>
              <a:t> J. </a:t>
            </a:r>
            <a:r>
              <a:rPr lang="it-IT" sz="1000" b="1" kern="150" dirty="0" err="1">
                <a:ea typeface="Calibri" panose="020F0502020204030204" pitchFamily="34" charset="0"/>
                <a:cs typeface="Times New Roman" panose="02020603050405020304" pitchFamily="18" charset="0"/>
              </a:rPr>
              <a:t>Obesity</a:t>
            </a:r>
            <a:r>
              <a:rPr lang="it-IT" sz="1000" b="1" kern="15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000" b="1" kern="150" dirty="0" err="1">
                <a:ea typeface="Calibri" panose="020F0502020204030204" pitchFamily="34" charset="0"/>
                <a:cs typeface="Times New Roman" panose="02020603050405020304" pitchFamily="18" charset="0"/>
              </a:rPr>
              <a:t>weight</a:t>
            </a:r>
            <a:r>
              <a:rPr lang="it-IT" sz="1000" b="1" kern="150" dirty="0">
                <a:ea typeface="Calibri" panose="020F0502020204030204" pitchFamily="34" charset="0"/>
                <a:cs typeface="Times New Roman" panose="02020603050405020304" pitchFamily="18" charset="0"/>
              </a:rPr>
              <a:t> management and </a:t>
            </a:r>
            <a:r>
              <a:rPr lang="it-IT" sz="1000" b="1" kern="150" dirty="0" err="1">
                <a:ea typeface="Calibri" panose="020F0502020204030204" pitchFamily="34" charset="0"/>
                <a:cs typeface="Times New Roman" panose="02020603050405020304" pitchFamily="18" charset="0"/>
              </a:rPr>
              <a:t>bariatric</a:t>
            </a:r>
            <a:r>
              <a:rPr lang="it-IT" sz="1000" b="1" kern="15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000" b="1" kern="150" dirty="0" err="1">
                <a:ea typeface="Calibri" panose="020F0502020204030204" pitchFamily="34" charset="0"/>
                <a:cs typeface="Times New Roman" panose="02020603050405020304" pitchFamily="18" charset="0"/>
              </a:rPr>
              <a:t>surgery</a:t>
            </a:r>
            <a:r>
              <a:rPr lang="it-IT" sz="1000" b="1" kern="150" dirty="0">
                <a:ea typeface="Calibri" panose="020F0502020204030204" pitchFamily="34" charset="0"/>
                <a:cs typeface="Times New Roman" panose="02020603050405020304" pitchFamily="18" charset="0"/>
              </a:rPr>
              <a:t> case management </a:t>
            </a:r>
            <a:r>
              <a:rPr lang="it-IT" sz="1000" b="1" kern="150" dirty="0" err="1">
                <a:ea typeface="Calibri" panose="020F0502020204030204" pitchFamily="34" charset="0"/>
                <a:cs typeface="Times New Roman" panose="02020603050405020304" pitchFamily="18" charset="0"/>
              </a:rPr>
              <a:t>programs</a:t>
            </a:r>
            <a:r>
              <a:rPr lang="it-IT" sz="1000" b="1" kern="150" dirty="0">
                <a:ea typeface="Calibri" panose="020F0502020204030204" pitchFamily="34" charset="0"/>
                <a:cs typeface="Times New Roman" panose="02020603050405020304" pitchFamily="18" charset="0"/>
              </a:rPr>
              <a:t>: a </a:t>
            </a:r>
            <a:r>
              <a:rPr lang="it-IT" sz="1000" b="1" kern="150" dirty="0" err="1">
                <a:ea typeface="Calibri" panose="020F0502020204030204" pitchFamily="34" charset="0"/>
                <a:cs typeface="Times New Roman" panose="02020603050405020304" pitchFamily="18" charset="0"/>
              </a:rPr>
              <a:t>review</a:t>
            </a:r>
            <a:r>
              <a:rPr lang="it-IT" sz="1000" b="1" kern="150" dirty="0"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it-IT" sz="1000" b="1" kern="150" dirty="0" err="1">
                <a:ea typeface="Calibri" panose="020F0502020204030204" pitchFamily="34" charset="0"/>
                <a:cs typeface="Times New Roman" panose="02020603050405020304" pitchFamily="18" charset="0"/>
              </a:rPr>
              <a:t>literature</a:t>
            </a:r>
            <a:r>
              <a:rPr lang="it-IT" sz="1000" b="1" kern="150" dirty="0">
                <a:ea typeface="Calibri" panose="020F0502020204030204" pitchFamily="34" charset="0"/>
                <a:cs typeface="Times New Roman" panose="02020603050405020304" pitchFamily="18" charset="0"/>
              </a:rPr>
              <a:t>. Prof Case </a:t>
            </a:r>
            <a:r>
              <a:rPr lang="it-IT" sz="1000" b="1" kern="150" dirty="0" err="1">
                <a:ea typeface="Calibri" panose="020F0502020204030204" pitchFamily="34" charset="0"/>
                <a:cs typeface="Times New Roman" panose="02020603050405020304" pitchFamily="18" charset="0"/>
              </a:rPr>
              <a:t>Manag</a:t>
            </a:r>
            <a:r>
              <a:rPr lang="it-IT" sz="1000" b="1" kern="150" dirty="0">
                <a:ea typeface="Calibri" panose="020F0502020204030204" pitchFamily="34" charset="0"/>
                <a:cs typeface="Times New Roman" panose="02020603050405020304" pitchFamily="18" charset="0"/>
              </a:rPr>
              <a:t>. 2010 Jan-Feb;15(1):17-26 </a:t>
            </a:r>
            <a:endParaRPr lang="it-IT" sz="1000" b="1" kern="1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DE6E2F4E-07E1-CE3D-DCF4-099EAE52F879}"/>
              </a:ext>
            </a:extLst>
          </p:cNvPr>
          <p:cNvSpPr/>
          <p:nvPr/>
        </p:nvSpPr>
        <p:spPr>
          <a:xfrm>
            <a:off x="4653380" y="5591843"/>
            <a:ext cx="75386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/>
              <a:t>Design and evaluation of a new nurse-led case management intervention for bariatric surgery patients. </a:t>
            </a:r>
            <a:r>
              <a:rPr lang="en-US" sz="1000" b="1" dirty="0" err="1"/>
              <a:t>MethodsX</a:t>
            </a:r>
            <a:r>
              <a:rPr lang="en-US" sz="1000" b="1" dirty="0"/>
              <a:t>. 2023 Feb 2;10:102049</a:t>
            </a:r>
            <a:r>
              <a:rPr lang="en-US" sz="900" b="1" dirty="0"/>
              <a:t>.</a:t>
            </a:r>
            <a:endParaRPr lang="it-IT" sz="900" b="1" dirty="0"/>
          </a:p>
        </p:txBody>
      </p:sp>
    </p:spTree>
    <p:extLst>
      <p:ext uri="{BB962C8B-B14F-4D97-AF65-F5344CB8AC3E}">
        <p14:creationId xmlns:p14="http://schemas.microsoft.com/office/powerpoint/2010/main" val="1837991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2281011" y="2222776"/>
            <a:ext cx="8225617" cy="280309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Minimizza la frammentazione delle singole tappe</a:t>
            </a:r>
          </a:p>
          <a:p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Favorisce una comunicazione più sicura e più efficace nel passaggio delle 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informazioni tra i professionisti </a:t>
            </a:r>
          </a:p>
          <a:p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Destruttura una  situazione complessa in singoli step</a:t>
            </a:r>
          </a:p>
          <a:p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Migliora la  compliance agli items del processo di cura</a:t>
            </a:r>
          </a:p>
          <a:p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Promuove e valorizza il ruolo di «</a:t>
            </a:r>
            <a:r>
              <a:rPr lang="it-IT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advocacy»</a:t>
            </a:r>
            <a:endParaRPr lang="it-IT" sz="20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0140112" y="5614193"/>
            <a:ext cx="94448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Hartman</a:t>
            </a:r>
            <a:r>
              <a:rPr lang="it-IT" sz="1000" b="1" dirty="0">
                <a:ea typeface="Calibri" panose="020F0502020204030204" pitchFamily="34" charset="0"/>
                <a:cs typeface="Times New Roman" panose="02020603050405020304" pitchFamily="18" charset="0"/>
              </a:rPr>
              <a:t> 2020</a:t>
            </a:r>
            <a:endParaRPr lang="it-IT" sz="1000" b="1" dirty="0"/>
          </a:p>
        </p:txBody>
      </p:sp>
      <p:sp>
        <p:nvSpPr>
          <p:cNvPr id="5" name="Rettangolo 4"/>
          <p:cNvSpPr/>
          <p:nvPr/>
        </p:nvSpPr>
        <p:spPr>
          <a:xfrm>
            <a:off x="9391556" y="5614193"/>
            <a:ext cx="83708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Bertin</a:t>
            </a:r>
            <a:r>
              <a:rPr lang="it-IT" sz="1000" b="1" dirty="0">
                <a:ea typeface="Calibri" panose="020F0502020204030204" pitchFamily="34" charset="0"/>
                <a:cs typeface="Times New Roman" panose="02020603050405020304" pitchFamily="18" charset="0"/>
              </a:rPr>
              <a:t>, 2015</a:t>
            </a:r>
            <a:endParaRPr lang="it-IT" sz="1000" b="1" dirty="0"/>
          </a:p>
        </p:txBody>
      </p:sp>
      <p:pic>
        <p:nvPicPr>
          <p:cNvPr id="6" name="Immagine 5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42452" y="5173345"/>
            <a:ext cx="2863850" cy="846455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18D95137-FC3D-539E-C6F8-F58A2192AE36}"/>
              </a:ext>
            </a:extLst>
          </p:cNvPr>
          <p:cNvSpPr/>
          <p:nvPr/>
        </p:nvSpPr>
        <p:spPr>
          <a:xfrm>
            <a:off x="2281010" y="838200"/>
            <a:ext cx="8225617" cy="993926"/>
          </a:xfrm>
          <a:prstGeom prst="rect">
            <a:avLst/>
          </a:prstGeom>
          <a:noFill/>
          <a:ln w="0" cmpd="thickThin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Funzioni Organizzative e Informative dell’infermiere : Impatti Positivi nel Team multidisciplinare</a:t>
            </a:r>
          </a:p>
        </p:txBody>
      </p:sp>
    </p:spTree>
    <p:extLst>
      <p:ext uri="{BB962C8B-B14F-4D97-AF65-F5344CB8AC3E}">
        <p14:creationId xmlns:p14="http://schemas.microsoft.com/office/powerpoint/2010/main" val="513754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ACAFD566-1CBC-ADD1-6D0D-69787A52C6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80467" y="227267"/>
            <a:ext cx="6723340" cy="998477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it-IT" sz="28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Comunicazione e briefing, fulcro del lavoro in TEAM</a:t>
            </a:r>
            <a:br>
              <a:rPr lang="it-IT" sz="28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2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sz="2200" b="0" cap="none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8CCC365-DF43-ADC7-12CF-BA4D01B312E0}"/>
              </a:ext>
            </a:extLst>
          </p:cNvPr>
          <p:cNvSpPr txBox="1"/>
          <p:nvPr/>
        </p:nvSpPr>
        <p:spPr>
          <a:xfrm>
            <a:off x="4648095" y="5101597"/>
            <a:ext cx="71714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0" i="0" dirty="0" err="1">
                <a:solidFill>
                  <a:srgbClr val="000000"/>
                </a:solidFill>
                <a:effectLst/>
                <a:latin typeface="ArnoPro-Regular"/>
              </a:rPr>
              <a:t>Nooshinfard</a:t>
            </a:r>
            <a:r>
              <a:rPr lang="en-US" sz="900" b="0" i="0" dirty="0">
                <a:solidFill>
                  <a:srgbClr val="000000"/>
                </a:solidFill>
                <a:effectLst/>
                <a:latin typeface="ArnoPro-Regular"/>
              </a:rPr>
              <a:t> F., &amp; Nemati-</a:t>
            </a:r>
            <a:r>
              <a:rPr lang="en-US" sz="900" b="0" i="0" dirty="0" err="1">
                <a:solidFill>
                  <a:srgbClr val="000000"/>
                </a:solidFill>
                <a:effectLst/>
                <a:latin typeface="ArnoPro-Regular"/>
              </a:rPr>
              <a:t>Anaraki</a:t>
            </a:r>
            <a:r>
              <a:rPr lang="en-US" sz="900" b="0" i="0" dirty="0">
                <a:solidFill>
                  <a:srgbClr val="000000"/>
                </a:solidFill>
                <a:effectLst/>
                <a:latin typeface="ArnoPro-Regular"/>
              </a:rPr>
              <a:t> L. (2014). </a:t>
            </a:r>
            <a:r>
              <a:rPr lang="en-US" sz="900" b="0" i="1" dirty="0">
                <a:solidFill>
                  <a:srgbClr val="000000"/>
                </a:solidFill>
                <a:effectLst/>
                <a:latin typeface="ArnoPro-Italic"/>
              </a:rPr>
              <a:t>Success factors of inter-organizational knowledge sharing: a proposed framework</a:t>
            </a:r>
            <a:r>
              <a:rPr lang="en-US" sz="900" b="0" i="0" dirty="0">
                <a:solidFill>
                  <a:srgbClr val="000000"/>
                </a:solidFill>
                <a:effectLst/>
                <a:latin typeface="ArnoPro-Regular"/>
              </a:rPr>
              <a:t>. The Electronic Library</a:t>
            </a:r>
            <a:r>
              <a:rPr lang="en-US" dirty="0"/>
              <a:t> </a:t>
            </a:r>
            <a:br>
              <a:rPr lang="en-US" dirty="0"/>
            </a:br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5714BAD-7F99-962A-EBA1-ECD9FEF06527}"/>
              </a:ext>
            </a:extLst>
          </p:cNvPr>
          <p:cNvSpPr txBox="1"/>
          <p:nvPr/>
        </p:nvSpPr>
        <p:spPr>
          <a:xfrm>
            <a:off x="1154568" y="1620837"/>
            <a:ext cx="8612430" cy="17027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it-IT" sz="2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COMUNICAZIONE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it-IT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Per garantire sicurezza, qualità dell’assistenza e coordinamento efficace    Migliorare la performance, favorendo  il lavoro di squadra, garantendo continuità assistenziale, aumentando la soddisfazione del paziente </a:t>
            </a:r>
            <a:endParaRPr lang="it-IT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876EB21-5DAD-F416-61BE-A335D5A1A351}"/>
              </a:ext>
            </a:extLst>
          </p:cNvPr>
          <p:cNvSpPr txBox="1"/>
          <p:nvPr/>
        </p:nvSpPr>
        <p:spPr>
          <a:xfrm>
            <a:off x="1154568" y="3534389"/>
            <a:ext cx="8612430" cy="13734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it-IT" sz="2000" b="1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BRIEFING</a:t>
            </a:r>
          </a:p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it-IT" sz="20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Strumento strategico per allineare il team su obiettivi, ruoli e decisioni cliniche Riduce lo stress e i conflitti con una pianificazione efficiente delle risorse.</a:t>
            </a:r>
            <a:endParaRPr lang="it-IT" sz="2000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AA1B3328-0406-833A-F05B-06EAABB85D0A}"/>
              </a:ext>
            </a:extLst>
          </p:cNvPr>
          <p:cNvSpPr txBox="1">
            <a:spLocks/>
          </p:cNvSpPr>
          <p:nvPr/>
        </p:nvSpPr>
        <p:spPr>
          <a:xfrm>
            <a:off x="4726572" y="842578"/>
            <a:ext cx="2352675" cy="534988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it-IT" sz="19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Efficienza-Sicurezza</a:t>
            </a:r>
          </a:p>
          <a:p>
            <a:endParaRPr lang="it-IT" sz="900" dirty="0"/>
          </a:p>
        </p:txBody>
      </p:sp>
    </p:spTree>
    <p:extLst>
      <p:ext uri="{BB962C8B-B14F-4D97-AF65-F5344CB8AC3E}">
        <p14:creationId xmlns:p14="http://schemas.microsoft.com/office/powerpoint/2010/main" val="2646320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5C3E7C6C-89F3-98F8-39EC-A421CF5CC6E6}"/>
              </a:ext>
            </a:extLst>
          </p:cNvPr>
          <p:cNvSpPr txBox="1">
            <a:spLocks/>
          </p:cNvSpPr>
          <p:nvPr/>
        </p:nvSpPr>
        <p:spPr>
          <a:xfrm>
            <a:off x="3229403" y="1118188"/>
            <a:ext cx="5713841" cy="7200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Criticità di un team:</a:t>
            </a:r>
          </a:p>
          <a:p>
            <a:r>
              <a:rPr lang="it-IT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Ostacoli alla Sinergia di Gruppo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16A9652-BE79-E380-F807-6289E7F02D97}"/>
              </a:ext>
            </a:extLst>
          </p:cNvPr>
          <p:cNvSpPr txBox="1"/>
          <p:nvPr/>
        </p:nvSpPr>
        <p:spPr>
          <a:xfrm>
            <a:off x="3436536" y="5379812"/>
            <a:ext cx="8755464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800" b="0" i="0" dirty="0" err="1">
                <a:solidFill>
                  <a:srgbClr val="000000"/>
                </a:solidFill>
                <a:effectLst/>
              </a:rPr>
              <a:t>Maharaj</a:t>
            </a:r>
            <a:r>
              <a:rPr lang="it-IT" sz="800" b="0" i="0" dirty="0">
                <a:solidFill>
                  <a:srgbClr val="000000"/>
                </a:solidFill>
                <a:effectLst/>
              </a:rPr>
              <a:t> A.D., Evans S.M., </a:t>
            </a:r>
            <a:r>
              <a:rPr lang="it-IT" sz="800" b="0" i="0" dirty="0" err="1">
                <a:solidFill>
                  <a:srgbClr val="000000"/>
                </a:solidFill>
                <a:effectLst/>
              </a:rPr>
              <a:t>Zalcberg</a:t>
            </a:r>
            <a:r>
              <a:rPr lang="it-IT" sz="800" b="0" i="0" dirty="0">
                <a:solidFill>
                  <a:srgbClr val="000000"/>
                </a:solidFill>
                <a:effectLst/>
              </a:rPr>
              <a:t> J.R., </a:t>
            </a:r>
            <a:r>
              <a:rPr lang="it-IT" sz="800" b="0" i="0" dirty="0" err="1">
                <a:solidFill>
                  <a:srgbClr val="000000"/>
                </a:solidFill>
                <a:effectLst/>
              </a:rPr>
              <a:t>Ioannou</a:t>
            </a:r>
            <a:r>
              <a:rPr lang="it-IT" sz="800" b="0" i="0" dirty="0">
                <a:solidFill>
                  <a:srgbClr val="000000"/>
                </a:solidFill>
                <a:effectLst/>
              </a:rPr>
              <a:t> L.J., </a:t>
            </a:r>
            <a:r>
              <a:rPr lang="it-IT" sz="800" b="0" i="0" dirty="0" err="1">
                <a:solidFill>
                  <a:srgbClr val="000000"/>
                </a:solidFill>
                <a:effectLst/>
              </a:rPr>
              <a:t>Graco</a:t>
            </a:r>
            <a:r>
              <a:rPr lang="it-IT" sz="800" b="0" i="0" dirty="0">
                <a:solidFill>
                  <a:srgbClr val="000000"/>
                </a:solidFill>
                <a:effectLst/>
              </a:rPr>
              <a:t> M., </a:t>
            </a:r>
            <a:r>
              <a:rPr lang="it-IT" sz="800" b="0" i="0" dirty="0" err="1">
                <a:solidFill>
                  <a:srgbClr val="000000"/>
                </a:solidFill>
                <a:effectLst/>
              </a:rPr>
              <a:t>Croagh</a:t>
            </a:r>
            <a:r>
              <a:rPr lang="it-IT" sz="800" b="0" i="0" dirty="0">
                <a:solidFill>
                  <a:srgbClr val="000000"/>
                </a:solidFill>
                <a:effectLst/>
              </a:rPr>
              <a:t> D., ... &amp; Green S.E. (2021). </a:t>
            </a:r>
            <a:r>
              <a:rPr lang="it-IT" sz="800" b="0" i="0" dirty="0" err="1">
                <a:solidFill>
                  <a:srgbClr val="000000"/>
                </a:solidFill>
                <a:effectLst/>
              </a:rPr>
              <a:t>Barriers</a:t>
            </a:r>
            <a:r>
              <a:rPr lang="it-IT" sz="800" b="0" i="0" dirty="0">
                <a:solidFill>
                  <a:srgbClr val="000000"/>
                </a:solidFill>
                <a:effectLst/>
              </a:rPr>
              <a:t> and </a:t>
            </a:r>
            <a:r>
              <a:rPr lang="it-IT" sz="800" b="0" i="0" dirty="0" err="1">
                <a:solidFill>
                  <a:srgbClr val="000000"/>
                </a:solidFill>
                <a:effectLst/>
              </a:rPr>
              <a:t>enablers</a:t>
            </a:r>
            <a:r>
              <a:rPr lang="it-IT" sz="800" b="0" i="0" dirty="0">
                <a:solidFill>
                  <a:srgbClr val="000000"/>
                </a:solidFill>
                <a:effectLst/>
              </a:rPr>
              <a:t> to the </a:t>
            </a:r>
            <a:r>
              <a:rPr lang="it-IT" sz="800" b="0" i="0" dirty="0" err="1">
                <a:solidFill>
                  <a:srgbClr val="000000"/>
                </a:solidFill>
                <a:effectLst/>
              </a:rPr>
              <a:t>implementation</a:t>
            </a:r>
            <a:r>
              <a:rPr lang="it-IT" sz="800" b="0" i="0" dirty="0">
                <a:solidFill>
                  <a:srgbClr val="000000"/>
                </a:solidFill>
                <a:effectLst/>
              </a:rPr>
              <a:t> of </a:t>
            </a:r>
            <a:r>
              <a:rPr lang="it-IT" sz="800" b="0" i="0" dirty="0" err="1">
                <a:solidFill>
                  <a:srgbClr val="000000"/>
                </a:solidFill>
                <a:effectLst/>
              </a:rPr>
              <a:t>multidisciplinary</a:t>
            </a:r>
            <a:r>
              <a:rPr lang="it-IT" sz="800" b="0" i="0" dirty="0">
                <a:solidFill>
                  <a:srgbClr val="000000"/>
                </a:solidFill>
                <a:effectLst/>
              </a:rPr>
              <a:t> team meetings: a qualitative study </a:t>
            </a:r>
            <a:r>
              <a:rPr lang="it-IT" sz="800" b="0" i="0" dirty="0" err="1">
                <a:solidFill>
                  <a:srgbClr val="000000"/>
                </a:solidFill>
                <a:effectLst/>
              </a:rPr>
              <a:t>using</a:t>
            </a:r>
            <a:r>
              <a:rPr lang="it-IT" sz="800" b="0" i="0" dirty="0">
                <a:solidFill>
                  <a:srgbClr val="000000"/>
                </a:solidFill>
                <a:effectLst/>
              </a:rPr>
              <a:t> the </a:t>
            </a:r>
            <a:r>
              <a:rPr lang="it-IT" sz="800" b="0" i="0" dirty="0" err="1">
                <a:solidFill>
                  <a:srgbClr val="000000"/>
                </a:solidFill>
                <a:effectLst/>
              </a:rPr>
              <a:t>theoretical</a:t>
            </a:r>
            <a:r>
              <a:rPr lang="it-IT" sz="800" b="0" i="0" dirty="0">
                <a:solidFill>
                  <a:srgbClr val="000000"/>
                </a:solidFill>
                <a:effectLst/>
              </a:rPr>
              <a:t> domains framework. </a:t>
            </a:r>
            <a:r>
              <a:rPr lang="it-IT" sz="800" b="0" i="1" dirty="0">
                <a:solidFill>
                  <a:srgbClr val="000000"/>
                </a:solidFill>
                <a:effectLst/>
              </a:rPr>
              <a:t>BMJ Quality &amp; </a:t>
            </a:r>
            <a:r>
              <a:rPr lang="it-IT" sz="800" b="0" i="1" dirty="0" err="1">
                <a:solidFill>
                  <a:srgbClr val="000000"/>
                </a:solidFill>
                <a:effectLst/>
              </a:rPr>
              <a:t>Safety</a:t>
            </a:r>
            <a:r>
              <a:rPr lang="it-IT" sz="800" b="0" i="0" dirty="0">
                <a:solidFill>
                  <a:srgbClr val="000000"/>
                </a:solidFill>
                <a:effectLst/>
              </a:rPr>
              <a:t>, 30(10): 792-803. DOI: 10.1136/bmjqs-2020-011793</a:t>
            </a:r>
            <a:r>
              <a:rPr lang="it-IT" sz="800" dirty="0"/>
              <a:t> </a:t>
            </a:r>
            <a:br>
              <a:rPr lang="it-IT" dirty="0"/>
            </a:b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00BC0C3-8B90-C9A5-2B13-7F5416B86B39}"/>
              </a:ext>
            </a:extLst>
          </p:cNvPr>
          <p:cNvSpPr txBox="1"/>
          <p:nvPr/>
        </p:nvSpPr>
        <p:spPr>
          <a:xfrm>
            <a:off x="305216" y="5406178"/>
            <a:ext cx="524529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it-IT" sz="800" i="0" u="none" strike="noStrike" kern="1200" spc="20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j-ea"/>
                <a:cs typeface="+mj-cs"/>
              </a:rPr>
              <a:t>lamb</a:t>
            </a:r>
            <a:r>
              <a:rPr kumimoji="0" lang="it-IT" sz="800" i="0" u="none" strike="noStrike" kern="1200" spc="20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it-IT" sz="800" i="0" u="none" strike="noStrike" kern="1200" spc="20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j-ea"/>
                <a:cs typeface="+mj-cs"/>
              </a:rPr>
              <a:t>b.w</a:t>
            </a:r>
            <a:r>
              <a:rPr kumimoji="0" lang="it-IT" sz="800" i="0" u="none" strike="noStrike" kern="1200" spc="20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j-ea"/>
                <a:cs typeface="+mj-cs"/>
              </a:rPr>
              <a:t>., </a:t>
            </a:r>
            <a:r>
              <a:rPr kumimoji="0" lang="it-IT" sz="800" i="0" u="none" strike="noStrike" kern="1200" spc="20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j-ea"/>
                <a:cs typeface="+mj-cs"/>
              </a:rPr>
              <a:t>taylor</a:t>
            </a:r>
            <a:r>
              <a:rPr kumimoji="0" lang="it-IT" sz="800" i="0" u="none" strike="noStrike" kern="1200" spc="20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j-ea"/>
                <a:cs typeface="+mj-cs"/>
              </a:rPr>
              <a:t> c., </a:t>
            </a:r>
            <a:r>
              <a:rPr kumimoji="0" lang="it-IT" sz="800" i="0" u="none" strike="noStrike" kern="1200" spc="20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j-ea"/>
                <a:cs typeface="+mj-cs"/>
              </a:rPr>
              <a:t>lamb</a:t>
            </a:r>
            <a:r>
              <a:rPr kumimoji="0" lang="it-IT" sz="800" i="0" u="none" strike="noStrike" kern="1200" spc="20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it-IT" sz="800" i="0" u="none" strike="noStrike" kern="1200" spc="20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j-ea"/>
                <a:cs typeface="+mj-cs"/>
              </a:rPr>
              <a:t>j.n</a:t>
            </a:r>
            <a:r>
              <a:rPr kumimoji="0" lang="it-IT" sz="800" i="0" u="none" strike="noStrike" kern="1200" spc="20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j-ea"/>
                <a:cs typeface="+mj-cs"/>
              </a:rPr>
              <a:t>., </a:t>
            </a:r>
            <a:r>
              <a:rPr kumimoji="0" lang="it-IT" sz="800" i="0" u="none" strike="noStrike" kern="1200" spc="20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j-ea"/>
                <a:cs typeface="+mj-cs"/>
              </a:rPr>
              <a:t>strickland</a:t>
            </a:r>
            <a:r>
              <a:rPr kumimoji="0" lang="it-IT" sz="800" i="0" u="none" strike="noStrike" kern="1200" spc="20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j-ea"/>
                <a:cs typeface="+mj-cs"/>
              </a:rPr>
              <a:t> s.l.,</a:t>
            </a:r>
            <a:br>
              <a:rPr kumimoji="0" lang="it-IT" sz="800" i="0" u="none" strike="noStrike" kern="1200" spc="20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it-IT" sz="800" i="0" u="none" strike="noStrike" kern="1200" spc="20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j-ea"/>
                <a:cs typeface="+mj-cs"/>
              </a:rPr>
              <a:t>vincent</a:t>
            </a:r>
            <a:r>
              <a:rPr kumimoji="0" lang="it-IT" sz="800" i="0" u="none" strike="noStrike" kern="1200" spc="20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j-ea"/>
                <a:cs typeface="+mj-cs"/>
              </a:rPr>
              <a:t> c., green </a:t>
            </a:r>
            <a:r>
              <a:rPr kumimoji="0" lang="it-IT" sz="800" i="0" u="none" strike="noStrike" kern="1200" spc="20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j-ea"/>
                <a:cs typeface="+mj-cs"/>
              </a:rPr>
              <a:t>j.s.a</a:t>
            </a:r>
            <a:r>
              <a:rPr kumimoji="0" lang="it-IT" sz="800" i="0" u="none" strike="noStrike" kern="1200" spc="20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j-ea"/>
                <a:cs typeface="+mj-cs"/>
              </a:rPr>
              <a:t>., &amp; </a:t>
            </a:r>
            <a:r>
              <a:rPr kumimoji="0" lang="it-IT" sz="800" i="0" u="none" strike="noStrike" kern="1200" spc="20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j-ea"/>
                <a:cs typeface="+mj-cs"/>
              </a:rPr>
              <a:t>sevdalis</a:t>
            </a:r>
            <a:r>
              <a:rPr kumimoji="0" lang="it-IT" sz="800" i="0" u="none" strike="noStrike" kern="1200" spc="20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j-ea"/>
                <a:cs typeface="+mj-cs"/>
              </a:rPr>
              <a:t> n. (2013).</a:t>
            </a:r>
            <a:br>
              <a:rPr kumimoji="0" lang="it-IT" sz="900" b="1" i="0" u="none" strike="noStrike" kern="1200" cap="all" spc="20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</a:br>
            <a:endParaRPr lang="it-IT" sz="900" dirty="0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5F164DD7-C47E-417B-E8A2-5597F48FA8F9}"/>
              </a:ext>
            </a:extLst>
          </p:cNvPr>
          <p:cNvSpPr txBox="1">
            <a:spLocks/>
          </p:cNvSpPr>
          <p:nvPr/>
        </p:nvSpPr>
        <p:spPr>
          <a:xfrm>
            <a:off x="3229403" y="2172447"/>
            <a:ext cx="5713841" cy="25131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Ridotta o inefficace comunicazione</a:t>
            </a:r>
          </a:p>
          <a:p>
            <a:r>
              <a:rPr lang="it-IT" dirty="0"/>
              <a:t>Inerzia di uno o più componenti</a:t>
            </a:r>
          </a:p>
          <a:p>
            <a:r>
              <a:rPr lang="it-IT" dirty="0"/>
              <a:t>Mancanza di aggiornamento</a:t>
            </a:r>
          </a:p>
          <a:p>
            <a:r>
              <a:rPr lang="it-IT" dirty="0"/>
              <a:t>Condizioni modificanti la standardizzazione assistenziale abituale</a:t>
            </a:r>
          </a:p>
        </p:txBody>
      </p:sp>
    </p:spTree>
    <p:extLst>
      <p:ext uri="{BB962C8B-B14F-4D97-AF65-F5344CB8AC3E}">
        <p14:creationId xmlns:p14="http://schemas.microsoft.com/office/powerpoint/2010/main" val="359120443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txDef>
      <a:spPr>
        <a:ln>
          <a:solidFill>
            <a:schemeClr val="accent1"/>
          </a:solidFill>
        </a:ln>
      </a:spPr>
      <a:bodyPr>
        <a:normAutofit/>
      </a:bodyPr>
      <a:lstStyle>
        <a:defPPr algn="l">
          <a:defRPr sz="2800" dirty="0">
            <a:solidFill>
              <a:schemeClr val="tx1">
                <a:lumMod val="95000"/>
                <a:lumOff val="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TM03457491[[fn=Metropolitano]]</Template>
  <TotalTime>2522</TotalTime>
  <Words>824</Words>
  <Application>Microsoft Office PowerPoint</Application>
  <PresentationFormat>Widescreen</PresentationFormat>
  <Paragraphs>117</Paragraphs>
  <Slides>13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4" baseType="lpstr">
      <vt:lpstr>SimSun</vt:lpstr>
      <vt:lpstr>ArnoPro-Italic</vt:lpstr>
      <vt:lpstr>ArnoPro-Regular</vt:lpstr>
      <vt:lpstr>Calibri</vt:lpstr>
      <vt:lpstr>Calibri Light</vt:lpstr>
      <vt:lpstr>Century</vt:lpstr>
      <vt:lpstr>Gill Sans MT</vt:lpstr>
      <vt:lpstr>Segoe UI</vt:lpstr>
      <vt:lpstr>Times New Roman</vt:lpstr>
      <vt:lpstr>Wingdings</vt:lpstr>
      <vt:lpstr>RetrospectVTI</vt:lpstr>
      <vt:lpstr>TEAM CHI, COSA, COME E PERCHE’</vt:lpstr>
      <vt:lpstr>Presentazione standard di PowerPoint</vt:lpstr>
      <vt:lpstr>Presentazione standard di PowerPoint</vt:lpstr>
      <vt:lpstr>Presentazione standard di PowerPoint</vt:lpstr>
      <vt:lpstr>TEAM:MOTORE DI INNOVAZIONE E CAMBIAMENTO  </vt:lpstr>
      <vt:lpstr>Centralità dell’infermiere nei processi gestionali multidisciplinari</vt:lpstr>
      <vt:lpstr>Presentazione standard di PowerPoint</vt:lpstr>
      <vt:lpstr>Comunicazione e briefing, fulcro del lavoro in TEAM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212675</cp:lastModifiedBy>
  <cp:revision>43</cp:revision>
  <dcterms:created xsi:type="dcterms:W3CDTF">2022-02-27T17:36:31Z</dcterms:created>
  <dcterms:modified xsi:type="dcterms:W3CDTF">2025-10-15T19:28:11Z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